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8" r:id="rId3"/>
    <p:sldId id="257" r:id="rId4"/>
    <p:sldId id="259" r:id="rId5"/>
    <p:sldId id="292" r:id="rId6"/>
    <p:sldId id="293" r:id="rId7"/>
    <p:sldId id="260" r:id="rId8"/>
    <p:sldId id="263" r:id="rId9"/>
    <p:sldId id="261" r:id="rId10"/>
    <p:sldId id="272" r:id="rId11"/>
    <p:sldId id="273" r:id="rId12"/>
    <p:sldId id="275" r:id="rId13"/>
    <p:sldId id="276" r:id="rId14"/>
    <p:sldId id="277" r:id="rId15"/>
    <p:sldId id="278" r:id="rId16"/>
    <p:sldId id="285" r:id="rId17"/>
    <p:sldId id="280" r:id="rId18"/>
    <p:sldId id="281" r:id="rId19"/>
    <p:sldId id="282" r:id="rId20"/>
    <p:sldId id="283" r:id="rId21"/>
    <p:sldId id="284" r:id="rId22"/>
    <p:sldId id="262" r:id="rId23"/>
    <p:sldId id="286" r:id="rId24"/>
    <p:sldId id="288" r:id="rId25"/>
    <p:sldId id="290" r:id="rId26"/>
    <p:sldId id="287" r:id="rId27"/>
    <p:sldId id="289" r:id="rId28"/>
    <p:sldId id="291" r:id="rId29"/>
    <p:sldId id="266" r:id="rId30"/>
    <p:sldId id="264" r:id="rId31"/>
    <p:sldId id="268" r:id="rId32"/>
    <p:sldId id="296" r:id="rId33"/>
    <p:sldId id="297" r:id="rId34"/>
    <p:sldId id="299" r:id="rId35"/>
    <p:sldId id="300" r:id="rId36"/>
    <p:sldId id="301" r:id="rId37"/>
    <p:sldId id="298" r:id="rId38"/>
    <p:sldId id="295" r:id="rId39"/>
  </p:sldIdLst>
  <p:sldSz cx="18288000" cy="10287000"/>
  <p:notesSz cx="6858000" cy="9144000"/>
  <p:embeddedFontLst>
    <p:embeddedFont>
      <p:font typeface="Garet" panose="020B0604020202020204" charset="0"/>
      <p:regular r:id="rId41"/>
    </p:embeddedFont>
    <p:embeddedFont>
      <p:font typeface="Garet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5162"/>
    <a:srgbClr val="D8D8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6" autoAdjust="0"/>
    <p:restoredTop sz="94622" autoAdjust="0"/>
  </p:normalViewPr>
  <p:slideViewPr>
    <p:cSldViewPr>
      <p:cViewPr varScale="1">
        <p:scale>
          <a:sx n="70" d="100"/>
          <a:sy n="70" d="100"/>
        </p:scale>
        <p:origin x="36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D729D2-974B-45BD-B63A-5680B9C005CF}" type="datetimeFigureOut">
              <a:rPr lang="en-CA" smtClean="0"/>
              <a:t>2025-04-22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CC6DCA-22B0-45AD-BFF2-B6382C408D92}" type="slidenum">
              <a:rPr lang="en-CA" smtClean="0"/>
              <a:t>‹#›</a:t>
            </a:fld>
            <a:endParaRPr lang="en-CA"/>
          </a:p>
        </p:txBody>
      </p:sp>
    </p:spTree>
    <p:extLst>
      <p:ext uri="{BB962C8B-B14F-4D97-AF65-F5344CB8AC3E}">
        <p14:creationId xmlns:p14="http://schemas.microsoft.com/office/powerpoint/2010/main" val="1309064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5CC6DCA-22B0-45AD-BFF2-B6382C408D92}" type="slidenum">
              <a:rPr lang="en-CA" smtClean="0"/>
              <a:t>29</a:t>
            </a:fld>
            <a:endParaRPr lang="en-CA"/>
          </a:p>
        </p:txBody>
      </p:sp>
    </p:spTree>
    <p:extLst>
      <p:ext uri="{BB962C8B-B14F-4D97-AF65-F5344CB8AC3E}">
        <p14:creationId xmlns:p14="http://schemas.microsoft.com/office/powerpoint/2010/main" val="1700956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pacificwild.org/pacific-salmon-species-spotlight/" TargetMode="External"/><Relationship Id="rId7" Type="http://schemas.openxmlformats.org/officeDocument/2006/relationships/hyperlink" Target="https://www.datacentermap.com/canada/" TargetMode="External"/><Relationship Id="rId2" Type="http://schemas.openxmlformats.org/officeDocument/2006/relationships/hyperlink" Target="https://wcshumanfootprint.org/data-access" TargetMode="External"/><Relationship Id="rId1" Type="http://schemas.openxmlformats.org/officeDocument/2006/relationships/slideLayout" Target="../slideLayouts/slideLayout7.xml"/><Relationship Id="rId6" Type="http://schemas.openxmlformats.org/officeDocument/2006/relationships/hyperlink" Target="https://baxtel.com/data-center/british-columbia" TargetMode="External"/><Relationship Id="rId5" Type="http://schemas.openxmlformats.org/officeDocument/2006/relationships/hyperlink" Target="https://thereader.mitpress.mit.edu/the-staggering-ecological-impacts-of-computation-and-the-cloud/" TargetMode="External"/><Relationship Id="rId4" Type="http://schemas.openxmlformats.org/officeDocument/2006/relationships/hyperlink" Target="https://www.pac.dfo-mpo.gc.ca/fm-gp/salmon-saumon/facts-infos-eng.html"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ody of water with trees and mountains in the background&#10;&#10;AI-generated content may be incorrect.">
            <a:extLst>
              <a:ext uri="{FF2B5EF4-FFF2-40B4-BE49-F238E27FC236}">
                <a16:creationId xmlns:a16="http://schemas.microsoft.com/office/drawing/2014/main" id="{797A27B3-52FA-7DB9-78BD-255C10D3C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0"/>
            <a:ext cx="18288000" cy="10287000"/>
          </a:xfrm>
          <a:prstGeom prst="rect">
            <a:avLst/>
          </a:prstGeom>
        </p:spPr>
      </p:pic>
      <p:pic>
        <p:nvPicPr>
          <p:cNvPr id="9" name="Picture 8" descr="A river with rocks and mountains in the background&#10;&#10;AI-generated content may be incorrect.">
            <a:extLst>
              <a:ext uri="{FF2B5EF4-FFF2-40B4-BE49-F238E27FC236}">
                <a16:creationId xmlns:a16="http://schemas.microsoft.com/office/drawing/2014/main" id="{7EC5BAF9-EF5E-2846-92FD-3A26BAF1B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5"/>
            <a:ext cx="18288000" cy="10287000"/>
          </a:xfrm>
          <a:prstGeom prst="rect">
            <a:avLst/>
          </a:prstGeom>
        </p:spPr>
      </p:pic>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822" t="-8490" r="-22437" b="-37504"/>
            </a:stretch>
          </a:blipFill>
        </p:spPr>
        <p:txBody>
          <a:bodyPr/>
          <a:lstStyle/>
          <a:p>
            <a:endParaRPr lang="en-CA"/>
          </a:p>
        </p:txBody>
      </p:sp>
      <p:sp>
        <p:nvSpPr>
          <p:cNvPr id="3" name="AutoShape 3"/>
          <p:cNvSpPr/>
          <p:nvPr/>
        </p:nvSpPr>
        <p:spPr>
          <a:xfrm flipV="1">
            <a:off x="0" y="1689372"/>
            <a:ext cx="14860621" cy="0"/>
          </a:xfrm>
          <a:prstGeom prst="line">
            <a:avLst/>
          </a:prstGeom>
          <a:ln w="9525" cap="flat">
            <a:solidFill>
              <a:srgbClr val="FFFFFF"/>
            </a:solidFill>
            <a:prstDash val="solid"/>
            <a:headEnd type="none" w="sm" len="sm"/>
            <a:tailEnd type="none" w="sm" len="sm"/>
          </a:ln>
        </p:spPr>
        <p:txBody>
          <a:bodyPr/>
          <a:lstStyle/>
          <a:p>
            <a:endParaRPr lang="en-CA"/>
          </a:p>
        </p:txBody>
      </p:sp>
      <p:sp>
        <p:nvSpPr>
          <p:cNvPr id="4" name="AutoShape 4"/>
          <p:cNvSpPr/>
          <p:nvPr/>
        </p:nvSpPr>
        <p:spPr>
          <a:xfrm flipV="1">
            <a:off x="7729173" y="3045"/>
            <a:ext cx="8554596" cy="10287000"/>
          </a:xfrm>
          <a:prstGeom prst="line">
            <a:avLst/>
          </a:prstGeom>
          <a:ln w="9525" cap="flat">
            <a:solidFill>
              <a:srgbClr val="FFFFFF"/>
            </a:solidFill>
            <a:prstDash val="solid"/>
            <a:headEnd type="none" w="sm" len="sm"/>
            <a:tailEnd type="none" w="sm" len="sm"/>
          </a:ln>
        </p:spPr>
        <p:txBody>
          <a:bodyPr/>
          <a:lstStyle/>
          <a:p>
            <a:endParaRPr lang="en-CA"/>
          </a:p>
        </p:txBody>
      </p:sp>
      <p:sp>
        <p:nvSpPr>
          <p:cNvPr id="5" name="TextBox 5"/>
          <p:cNvSpPr txBox="1"/>
          <p:nvPr/>
        </p:nvSpPr>
        <p:spPr>
          <a:xfrm>
            <a:off x="1366456" y="3612353"/>
            <a:ext cx="15555088" cy="2053319"/>
          </a:xfrm>
          <a:prstGeom prst="rect">
            <a:avLst/>
          </a:prstGeom>
        </p:spPr>
        <p:txBody>
          <a:bodyPr wrap="square" lIns="0" tIns="0" rIns="0" bIns="0" rtlCol="0" anchor="t">
            <a:spAutoFit/>
          </a:bodyPr>
          <a:lstStyle/>
          <a:p>
            <a:pPr algn="ctr">
              <a:lnSpc>
                <a:spcPts val="16619"/>
              </a:lnSpc>
              <a:spcBef>
                <a:spcPct val="0"/>
              </a:spcBef>
            </a:pPr>
            <a:r>
              <a:rPr lang="en-US" sz="11871" dirty="0">
                <a:solidFill>
                  <a:srgbClr val="3C5162"/>
                </a:solidFill>
                <a:latin typeface="Garet"/>
                <a:ea typeface="Garet"/>
                <a:cs typeface="Garet"/>
                <a:sym typeface="Garet"/>
              </a:rPr>
              <a:t>The Human Impact</a:t>
            </a:r>
          </a:p>
        </p:txBody>
      </p:sp>
      <p:sp>
        <p:nvSpPr>
          <p:cNvPr id="6" name="TextBox 6"/>
          <p:cNvSpPr txBox="1"/>
          <p:nvPr/>
        </p:nvSpPr>
        <p:spPr>
          <a:xfrm>
            <a:off x="2580512" y="5402039"/>
            <a:ext cx="13126977" cy="1594988"/>
          </a:xfrm>
          <a:prstGeom prst="rect">
            <a:avLst/>
          </a:prstGeom>
        </p:spPr>
        <p:txBody>
          <a:bodyPr lIns="0" tIns="0" rIns="0" bIns="0" rtlCol="0" anchor="t">
            <a:spAutoFit/>
          </a:bodyPr>
          <a:lstStyle/>
          <a:p>
            <a:pPr algn="ctr">
              <a:lnSpc>
                <a:spcPts val="12890"/>
              </a:lnSpc>
              <a:spcBef>
                <a:spcPct val="0"/>
              </a:spcBef>
            </a:pPr>
            <a:r>
              <a:rPr lang="en-US" sz="9207" dirty="0">
                <a:solidFill>
                  <a:srgbClr val="FFFFFF"/>
                </a:solidFill>
                <a:latin typeface="Garet"/>
                <a:ea typeface="Garet"/>
                <a:cs typeface="Garet"/>
                <a:sym typeface="Garet"/>
              </a:rPr>
              <a:t>ON WILDLIFE IN BC</a:t>
            </a:r>
          </a:p>
        </p:txBody>
      </p:sp>
      <p:sp>
        <p:nvSpPr>
          <p:cNvPr id="7" name="TextBox 7"/>
          <p:cNvSpPr txBox="1"/>
          <p:nvPr/>
        </p:nvSpPr>
        <p:spPr>
          <a:xfrm>
            <a:off x="6720260" y="3167242"/>
            <a:ext cx="4847480" cy="445111"/>
          </a:xfrm>
          <a:prstGeom prst="rect">
            <a:avLst/>
          </a:prstGeom>
        </p:spPr>
        <p:txBody>
          <a:bodyPr lIns="0" tIns="0" rIns="0" bIns="0" rtlCol="0" anchor="t">
            <a:spAutoFit/>
          </a:bodyPr>
          <a:lstStyle/>
          <a:p>
            <a:pPr algn="ctr">
              <a:lnSpc>
                <a:spcPts val="3639"/>
              </a:lnSpc>
              <a:spcBef>
                <a:spcPct val="0"/>
              </a:spcBef>
            </a:pPr>
            <a:r>
              <a:rPr lang="en-US" sz="2599" dirty="0">
                <a:solidFill>
                  <a:srgbClr val="3C5162"/>
                </a:solidFill>
                <a:latin typeface="Garet"/>
                <a:ea typeface="Garet"/>
                <a:cs typeface="Garet"/>
                <a:sym typeface="Garet"/>
              </a:rPr>
              <a:t>Exploring</a:t>
            </a:r>
          </a:p>
        </p:txBody>
      </p:sp>
      <p:sp>
        <p:nvSpPr>
          <p:cNvPr id="8" name="TextBox 7">
            <a:extLst>
              <a:ext uri="{FF2B5EF4-FFF2-40B4-BE49-F238E27FC236}">
                <a16:creationId xmlns:a16="http://schemas.microsoft.com/office/drawing/2014/main" id="{79583651-0A3B-8469-130D-238EEBFCE02D}"/>
              </a:ext>
            </a:extLst>
          </p:cNvPr>
          <p:cNvSpPr txBox="1"/>
          <p:nvPr/>
        </p:nvSpPr>
        <p:spPr>
          <a:xfrm>
            <a:off x="4579330" y="6805509"/>
            <a:ext cx="9129340" cy="423193"/>
          </a:xfrm>
          <a:prstGeom prst="rect">
            <a:avLst/>
          </a:prstGeom>
        </p:spPr>
        <p:txBody>
          <a:bodyPr wrap="square" lIns="0" tIns="0" rIns="0" bIns="0" rtlCol="0" anchor="t">
            <a:spAutoFit/>
          </a:bodyPr>
          <a:lstStyle/>
          <a:p>
            <a:pPr algn="ctr">
              <a:lnSpc>
                <a:spcPts val="3639"/>
              </a:lnSpc>
              <a:spcBef>
                <a:spcPct val="0"/>
              </a:spcBef>
            </a:pPr>
            <a:r>
              <a:rPr lang="en-US" sz="1600" dirty="0">
                <a:solidFill>
                  <a:srgbClr val="3C5162"/>
                </a:solidFill>
                <a:latin typeface="Garet"/>
                <a:ea typeface="Garet"/>
                <a:cs typeface="Garet"/>
                <a:sym typeface="Garet"/>
              </a:rPr>
              <a:t>Jenny Chung, Kiran John, </a:t>
            </a:r>
            <a:r>
              <a:rPr lang="en-US" sz="1600" dirty="0" err="1">
                <a:solidFill>
                  <a:srgbClr val="3C5162"/>
                </a:solidFill>
                <a:latin typeface="Garet"/>
                <a:ea typeface="Garet"/>
                <a:cs typeface="Garet"/>
                <a:sym typeface="Garet"/>
              </a:rPr>
              <a:t>Mingyue</a:t>
            </a:r>
            <a:r>
              <a:rPr lang="en-US" sz="1600" dirty="0">
                <a:solidFill>
                  <a:srgbClr val="3C5162"/>
                </a:solidFill>
                <a:latin typeface="Garet"/>
                <a:ea typeface="Garet"/>
                <a:cs typeface="Garet"/>
                <a:sym typeface="Garet"/>
              </a:rPr>
              <a:t> Zhao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8384E037-57A8-87D9-5280-45CB053F3F4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D1BFC46-9A73-C2A4-900F-E0E9658EDC39}"/>
              </a:ext>
            </a:extLst>
          </p:cNvPr>
          <p:cNvPicPr>
            <a:picLocks noChangeAspect="1"/>
          </p:cNvPicPr>
          <p:nvPr/>
        </p:nvPicPr>
        <p:blipFill>
          <a:blip r:embed="rId2">
            <a:extLst>
              <a:ext uri="{28A0092B-C50C-407E-A947-70E740481C1C}">
                <a14:useLocalDpi xmlns:a14="http://schemas.microsoft.com/office/drawing/2010/main" val="0"/>
              </a:ext>
            </a:extLst>
          </a:blip>
          <a:srcRect b="17926"/>
          <a:stretch/>
        </p:blipFill>
        <p:spPr>
          <a:xfrm>
            <a:off x="9576186" y="3390901"/>
            <a:ext cx="7321926" cy="6019799"/>
          </a:xfrm>
          <a:prstGeom prst="rect">
            <a:avLst/>
          </a:prstGeom>
          <a:ln>
            <a:solidFill>
              <a:srgbClr val="3C5162"/>
            </a:solidFill>
          </a:ln>
        </p:spPr>
      </p:pic>
      <p:pic>
        <p:nvPicPr>
          <p:cNvPr id="3" name="Picture 2">
            <a:extLst>
              <a:ext uri="{FF2B5EF4-FFF2-40B4-BE49-F238E27FC236}">
                <a16:creationId xmlns:a16="http://schemas.microsoft.com/office/drawing/2014/main" id="{8E9BF7AD-B9CD-86BD-C04B-D2A04F8D1D0D}"/>
              </a:ext>
            </a:extLst>
          </p:cNvPr>
          <p:cNvPicPr>
            <a:picLocks noChangeAspect="1"/>
          </p:cNvPicPr>
          <p:nvPr/>
        </p:nvPicPr>
        <p:blipFill>
          <a:blip r:embed="rId3">
            <a:extLst>
              <a:ext uri="{28A0092B-C50C-407E-A947-70E740481C1C}">
                <a14:useLocalDpi xmlns:a14="http://schemas.microsoft.com/office/drawing/2010/main" val="0"/>
              </a:ext>
            </a:extLst>
          </a:blip>
          <a:srcRect b="17926"/>
          <a:stretch/>
        </p:blipFill>
        <p:spPr>
          <a:xfrm>
            <a:off x="1389888" y="3390901"/>
            <a:ext cx="7321926" cy="6019800"/>
          </a:xfrm>
          <a:prstGeom prst="rect">
            <a:avLst/>
          </a:prstGeom>
          <a:ln>
            <a:solidFill>
              <a:srgbClr val="3C5162"/>
            </a:solidFill>
          </a:ln>
        </p:spPr>
      </p:pic>
      <p:sp>
        <p:nvSpPr>
          <p:cNvPr id="4" name="TextBox 3">
            <a:extLst>
              <a:ext uri="{FF2B5EF4-FFF2-40B4-BE49-F238E27FC236}">
                <a16:creationId xmlns:a16="http://schemas.microsoft.com/office/drawing/2014/main" id="{B96376C5-26DA-7865-9D54-045405B64F73}"/>
              </a:ext>
            </a:extLst>
          </p:cNvPr>
          <p:cNvSpPr txBox="1"/>
          <p:nvPr/>
        </p:nvSpPr>
        <p:spPr>
          <a:xfrm>
            <a:off x="1371600" y="-114300"/>
            <a:ext cx="10606045" cy="1977464"/>
          </a:xfrm>
          <a:prstGeom prst="rect">
            <a:avLst/>
          </a:prstGeom>
        </p:spPr>
        <p:txBody>
          <a:bodyPr wrap="square" lIns="0" tIns="0" rIns="0" bIns="0" rtlCol="0" anchor="t">
            <a:spAutoFit/>
          </a:bodyPr>
          <a:lstStyle/>
          <a:p>
            <a:pPr algn="l">
              <a:lnSpc>
                <a:spcPts val="16619"/>
              </a:lnSpc>
              <a:spcBef>
                <a:spcPct val="0"/>
              </a:spcBef>
            </a:pPr>
            <a:r>
              <a:rPr lang="en-US" sz="8800" dirty="0">
                <a:solidFill>
                  <a:srgbClr val="FFFFFF"/>
                </a:solidFill>
                <a:latin typeface="Garet"/>
                <a:ea typeface="Garet"/>
                <a:cs typeface="Garet"/>
                <a:sym typeface="Garet"/>
              </a:rPr>
              <a:t>EDA</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4A92107C-73F1-612C-D523-18E4865C6A58}"/>
              </a:ext>
            </a:extLst>
          </p:cNvPr>
          <p:cNvSpPr txBox="1"/>
          <p:nvPr/>
        </p:nvSpPr>
        <p:spPr>
          <a:xfrm>
            <a:off x="1447800" y="1280312"/>
            <a:ext cx="9010744" cy="1165704"/>
          </a:xfrm>
          <a:prstGeom prst="rect">
            <a:avLst/>
          </a:prstGeom>
        </p:spPr>
        <p:txBody>
          <a:bodyPr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Goose</a:t>
            </a:r>
          </a:p>
        </p:txBody>
      </p:sp>
      <p:sp>
        <p:nvSpPr>
          <p:cNvPr id="13" name="TextBox 12">
            <a:extLst>
              <a:ext uri="{FF2B5EF4-FFF2-40B4-BE49-F238E27FC236}">
                <a16:creationId xmlns:a16="http://schemas.microsoft.com/office/drawing/2014/main" id="{AC9C8ECB-D89E-4207-5AC4-C0939E059F51}"/>
              </a:ext>
            </a:extLst>
          </p:cNvPr>
          <p:cNvSpPr txBox="1"/>
          <p:nvPr/>
        </p:nvSpPr>
        <p:spPr>
          <a:xfrm>
            <a:off x="4038600" y="2658951"/>
            <a:ext cx="10210800"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Distribution</a:t>
            </a:r>
            <a:r>
              <a:rPr lang="en-US" sz="2400" b="1" dirty="0">
                <a:latin typeface="Garet Bold" panose="020B0604020202020204" charset="0"/>
                <a:ea typeface="Garet"/>
                <a:cs typeface="Garet"/>
                <a:sym typeface="Garet"/>
              </a:rPr>
              <a:t> of Canadian Goose in BC: 2010 vs. 2024</a:t>
            </a:r>
          </a:p>
        </p:txBody>
      </p:sp>
      <p:sp>
        <p:nvSpPr>
          <p:cNvPr id="16" name="TextBox 15">
            <a:extLst>
              <a:ext uri="{FF2B5EF4-FFF2-40B4-BE49-F238E27FC236}">
                <a16:creationId xmlns:a16="http://schemas.microsoft.com/office/drawing/2014/main" id="{8346A6B4-E3D5-0D96-1056-6B6EF3F383DD}"/>
              </a:ext>
            </a:extLst>
          </p:cNvPr>
          <p:cNvSpPr txBox="1"/>
          <p:nvPr/>
        </p:nvSpPr>
        <p:spPr>
          <a:xfrm>
            <a:off x="1389888" y="9041368"/>
            <a:ext cx="4114800" cy="369332"/>
          </a:xfrm>
          <a:prstGeom prst="rect">
            <a:avLst/>
          </a:prstGeom>
          <a:noFill/>
        </p:spPr>
        <p:txBody>
          <a:bodyPr wrap="square">
            <a:spAutoFit/>
          </a:bodyPr>
          <a:lstStyle/>
          <a:p>
            <a:r>
              <a:rPr lang="en-CA" b="1" i="0" dirty="0">
                <a:solidFill>
                  <a:srgbClr val="3C5162"/>
                </a:solidFill>
                <a:effectLst/>
                <a:latin typeface="Garet" panose="020B0604020202020204" charset="0"/>
              </a:rPr>
              <a:t>2010 Observations (n = </a:t>
            </a:r>
            <a:r>
              <a:rPr lang="en-CA" b="1" dirty="0">
                <a:solidFill>
                  <a:srgbClr val="3C5162"/>
                </a:solidFill>
                <a:latin typeface="Garet" panose="020B0604020202020204" charset="0"/>
              </a:rPr>
              <a:t>6,906</a:t>
            </a:r>
            <a:r>
              <a:rPr lang="en-CA" b="1" i="0" dirty="0">
                <a:solidFill>
                  <a:srgbClr val="3C5162"/>
                </a:solidFill>
                <a:effectLst/>
                <a:latin typeface="Garet" panose="020B0604020202020204" charset="0"/>
              </a:rPr>
              <a:t>)</a:t>
            </a:r>
            <a:endParaRPr lang="en-CA" dirty="0">
              <a:latin typeface="Garet" panose="020B0604020202020204" charset="0"/>
            </a:endParaRPr>
          </a:p>
        </p:txBody>
      </p:sp>
      <p:sp>
        <p:nvSpPr>
          <p:cNvPr id="18" name="TextBox 17">
            <a:extLst>
              <a:ext uri="{FF2B5EF4-FFF2-40B4-BE49-F238E27FC236}">
                <a16:creationId xmlns:a16="http://schemas.microsoft.com/office/drawing/2014/main" id="{DA7B73EC-3D9D-FAC6-20C6-B5359C760F12}"/>
              </a:ext>
            </a:extLst>
          </p:cNvPr>
          <p:cNvSpPr txBox="1"/>
          <p:nvPr/>
        </p:nvSpPr>
        <p:spPr>
          <a:xfrm>
            <a:off x="9576186" y="9041368"/>
            <a:ext cx="4114800" cy="369332"/>
          </a:xfrm>
          <a:prstGeom prst="rect">
            <a:avLst/>
          </a:prstGeom>
          <a:noFill/>
        </p:spPr>
        <p:txBody>
          <a:bodyPr wrap="square">
            <a:spAutoFit/>
          </a:bodyPr>
          <a:lstStyle/>
          <a:p>
            <a:pPr rtl="0"/>
            <a:r>
              <a:rPr lang="en-CA" b="1" i="0" cap="all" dirty="0">
                <a:solidFill>
                  <a:srgbClr val="3C5162"/>
                </a:solidFill>
                <a:effectLst/>
                <a:latin typeface="Garet" panose="020B0604020202020204" charset="0"/>
              </a:rPr>
              <a:t>2024 Observations (n = </a:t>
            </a:r>
            <a:r>
              <a:rPr lang="en-CA" b="1" cap="all" dirty="0">
                <a:solidFill>
                  <a:srgbClr val="3C5162"/>
                </a:solidFill>
                <a:latin typeface="Garet" panose="020B0604020202020204" charset="0"/>
              </a:rPr>
              <a:t>1,798</a:t>
            </a:r>
            <a:r>
              <a:rPr lang="en-CA" b="1" i="0" cap="all" dirty="0">
                <a:solidFill>
                  <a:srgbClr val="3C5162"/>
                </a:solidFill>
                <a:effectLst/>
                <a:latin typeface="Garet" panose="020B0604020202020204" charset="0"/>
              </a:rPr>
              <a:t>)</a:t>
            </a:r>
            <a:endParaRPr lang="en-CA" cap="all" dirty="0">
              <a:effectLst/>
              <a:latin typeface="Garet" panose="020B0604020202020204" charset="0"/>
            </a:endParaRPr>
          </a:p>
        </p:txBody>
      </p:sp>
    </p:spTree>
    <p:extLst>
      <p:ext uri="{BB962C8B-B14F-4D97-AF65-F5344CB8AC3E}">
        <p14:creationId xmlns:p14="http://schemas.microsoft.com/office/powerpoint/2010/main" val="4072395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8A3EEB6A-F202-D922-BA86-24D506D8E9E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566656F-C5EA-B7DA-836A-ECFF2B5A09F6}"/>
              </a:ext>
            </a:extLst>
          </p:cNvPr>
          <p:cNvSpPr txBox="1"/>
          <p:nvPr/>
        </p:nvSpPr>
        <p:spPr>
          <a:xfrm>
            <a:off x="1371600" y="-114300"/>
            <a:ext cx="10606045" cy="1977464"/>
          </a:xfrm>
          <a:prstGeom prst="rect">
            <a:avLst/>
          </a:prstGeom>
        </p:spPr>
        <p:txBody>
          <a:bodyPr wrap="square" lIns="0" tIns="0" rIns="0" bIns="0" rtlCol="0" anchor="t">
            <a:spAutoFit/>
          </a:bodyPr>
          <a:lstStyle/>
          <a:p>
            <a:pPr algn="l">
              <a:lnSpc>
                <a:spcPts val="16619"/>
              </a:lnSpc>
              <a:spcBef>
                <a:spcPct val="0"/>
              </a:spcBef>
            </a:pPr>
            <a:r>
              <a:rPr lang="en-US" sz="8800">
                <a:solidFill>
                  <a:srgbClr val="FFFFFF"/>
                </a:solidFill>
                <a:latin typeface="Garet"/>
                <a:ea typeface="Garet"/>
                <a:cs typeface="Garet"/>
                <a:sym typeface="Garet"/>
              </a:rPr>
              <a:t>EDA</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45ABF33E-A681-275A-E83C-467F3E782C46}"/>
              </a:ext>
            </a:extLst>
          </p:cNvPr>
          <p:cNvSpPr txBox="1"/>
          <p:nvPr/>
        </p:nvSpPr>
        <p:spPr>
          <a:xfrm>
            <a:off x="1447800" y="1280312"/>
            <a:ext cx="9010744" cy="1165704"/>
          </a:xfrm>
          <a:prstGeom prst="rect">
            <a:avLst/>
          </a:prstGeom>
        </p:spPr>
        <p:txBody>
          <a:bodyPr lIns="0" tIns="0" rIns="0" bIns="0" rtlCol="0" anchor="t">
            <a:spAutoFit/>
          </a:bodyPr>
          <a:lstStyle/>
          <a:p>
            <a:pPr algn="l">
              <a:lnSpc>
                <a:spcPts val="10216"/>
              </a:lnSpc>
              <a:spcBef>
                <a:spcPct val="0"/>
              </a:spcBef>
            </a:pPr>
            <a:r>
              <a:rPr lang="en-US" sz="4800">
                <a:solidFill>
                  <a:srgbClr val="3C5162"/>
                </a:solidFill>
                <a:latin typeface="Garet"/>
                <a:ea typeface="Garet"/>
                <a:cs typeface="Garet"/>
                <a:sym typeface="Garet"/>
              </a:rPr>
              <a:t>Covariates</a:t>
            </a:r>
            <a:endParaRPr lang="en-US" sz="4800" dirty="0">
              <a:solidFill>
                <a:srgbClr val="3C5162"/>
              </a:solidFill>
              <a:latin typeface="Garet"/>
              <a:ea typeface="Garet"/>
              <a:cs typeface="Garet"/>
              <a:sym typeface="Garet"/>
            </a:endParaRPr>
          </a:p>
        </p:txBody>
      </p:sp>
      <p:grpSp>
        <p:nvGrpSpPr>
          <p:cNvPr id="19" name="Group 18">
            <a:extLst>
              <a:ext uri="{FF2B5EF4-FFF2-40B4-BE49-F238E27FC236}">
                <a16:creationId xmlns:a16="http://schemas.microsoft.com/office/drawing/2014/main" id="{B675C70A-596D-53B9-F306-7907F480888E}"/>
              </a:ext>
            </a:extLst>
          </p:cNvPr>
          <p:cNvGrpSpPr/>
          <p:nvPr/>
        </p:nvGrpSpPr>
        <p:grpSpPr>
          <a:xfrm>
            <a:off x="1022788" y="4152900"/>
            <a:ext cx="16242424" cy="3505200"/>
            <a:chOff x="1203960" y="4457700"/>
            <a:chExt cx="16242424" cy="3505200"/>
          </a:xfrm>
        </p:grpSpPr>
        <p:pic>
          <p:nvPicPr>
            <p:cNvPr id="9" name="Picture 8">
              <a:extLst>
                <a:ext uri="{FF2B5EF4-FFF2-40B4-BE49-F238E27FC236}">
                  <a16:creationId xmlns:a16="http://schemas.microsoft.com/office/drawing/2014/main" id="{B20B7A78-0263-8669-753D-9BCA55AE4F09}"/>
                </a:ext>
              </a:extLst>
            </p:cNvPr>
            <p:cNvPicPr>
              <a:picLocks noChangeAspect="1"/>
            </p:cNvPicPr>
            <p:nvPr/>
          </p:nvPicPr>
          <p:blipFill>
            <a:blip r:embed="rId2">
              <a:extLst>
                <a:ext uri="{28A0092B-C50C-407E-A947-70E740481C1C}">
                  <a14:useLocalDpi xmlns:a14="http://schemas.microsoft.com/office/drawing/2010/main" val="0"/>
                </a:ext>
              </a:extLst>
            </a:blip>
            <a:srcRect l="17692" t="20884" b="22706"/>
            <a:stretch/>
          </p:blipFill>
          <p:spPr>
            <a:xfrm>
              <a:off x="1203960" y="4457700"/>
              <a:ext cx="5105524" cy="3505200"/>
            </a:xfrm>
            <a:prstGeom prst="rect">
              <a:avLst/>
            </a:prstGeom>
            <a:ln>
              <a:solidFill>
                <a:srgbClr val="3C5162"/>
              </a:solidFill>
            </a:ln>
          </p:spPr>
        </p:pic>
        <p:pic>
          <p:nvPicPr>
            <p:cNvPr id="11" name="Picture 10">
              <a:extLst>
                <a:ext uri="{FF2B5EF4-FFF2-40B4-BE49-F238E27FC236}">
                  <a16:creationId xmlns:a16="http://schemas.microsoft.com/office/drawing/2014/main" id="{477E10CE-7A32-2064-A7B4-36E22D1BCEA5}"/>
                </a:ext>
              </a:extLst>
            </p:cNvPr>
            <p:cNvPicPr>
              <a:picLocks noChangeAspect="1"/>
            </p:cNvPicPr>
            <p:nvPr/>
          </p:nvPicPr>
          <p:blipFill>
            <a:blip r:embed="rId3">
              <a:extLst>
                <a:ext uri="{28A0092B-C50C-407E-A947-70E740481C1C}">
                  <a14:useLocalDpi xmlns:a14="http://schemas.microsoft.com/office/drawing/2010/main" val="0"/>
                </a:ext>
              </a:extLst>
            </a:blip>
            <a:srcRect l="17692" t="20884" b="22706"/>
            <a:stretch/>
          </p:blipFill>
          <p:spPr>
            <a:xfrm>
              <a:off x="6772410" y="4457700"/>
              <a:ext cx="5105524" cy="3505200"/>
            </a:xfrm>
            <a:prstGeom prst="rect">
              <a:avLst/>
            </a:prstGeom>
            <a:ln>
              <a:solidFill>
                <a:srgbClr val="3C5162"/>
              </a:solidFill>
            </a:ln>
          </p:spPr>
        </p:pic>
        <p:pic>
          <p:nvPicPr>
            <p:cNvPr id="5" name="Picture 4">
              <a:extLst>
                <a:ext uri="{FF2B5EF4-FFF2-40B4-BE49-F238E27FC236}">
                  <a16:creationId xmlns:a16="http://schemas.microsoft.com/office/drawing/2014/main" id="{C0171933-32DC-E8B4-C1EE-3371F6434C76}"/>
                </a:ext>
              </a:extLst>
            </p:cNvPr>
            <p:cNvPicPr>
              <a:picLocks noChangeAspect="1"/>
            </p:cNvPicPr>
            <p:nvPr/>
          </p:nvPicPr>
          <p:blipFill>
            <a:blip r:embed="rId4">
              <a:extLst>
                <a:ext uri="{28A0092B-C50C-407E-A947-70E740481C1C}">
                  <a14:useLocalDpi xmlns:a14="http://schemas.microsoft.com/office/drawing/2010/main" val="0"/>
                </a:ext>
              </a:extLst>
            </a:blip>
            <a:srcRect l="11448" t="17869" b="19796"/>
            <a:stretch/>
          </p:blipFill>
          <p:spPr>
            <a:xfrm>
              <a:off x="12340860" y="4457700"/>
              <a:ext cx="5105524" cy="3505200"/>
            </a:xfrm>
            <a:prstGeom prst="rect">
              <a:avLst/>
            </a:prstGeom>
            <a:ln>
              <a:solidFill>
                <a:srgbClr val="3C5162"/>
              </a:solidFill>
            </a:ln>
          </p:spPr>
        </p:pic>
      </p:grpSp>
      <p:sp>
        <p:nvSpPr>
          <p:cNvPr id="21" name="TextBox 20">
            <a:extLst>
              <a:ext uri="{FF2B5EF4-FFF2-40B4-BE49-F238E27FC236}">
                <a16:creationId xmlns:a16="http://schemas.microsoft.com/office/drawing/2014/main" id="{6E0DCD8E-C2C6-934A-3DF0-32DD67D9A8E4}"/>
              </a:ext>
            </a:extLst>
          </p:cNvPr>
          <p:cNvSpPr txBox="1"/>
          <p:nvPr/>
        </p:nvSpPr>
        <p:spPr>
          <a:xfrm>
            <a:off x="4638628" y="7988009"/>
            <a:ext cx="9010744" cy="830997"/>
          </a:xfrm>
          <a:prstGeom prst="rect">
            <a:avLst/>
          </a:prstGeom>
          <a:noFill/>
        </p:spPr>
        <p:txBody>
          <a:bodyPr wrap="square">
            <a:spAutoFit/>
          </a:bodyPr>
          <a:lstStyle/>
          <a:p>
            <a:pPr algn="ctr"/>
            <a:r>
              <a:rPr lang="en-CA" sz="2400" b="1" i="0" dirty="0">
                <a:solidFill>
                  <a:srgbClr val="3C5162"/>
                </a:solidFill>
                <a:effectLst/>
                <a:latin typeface="Garet" panose="020B0604020202020204" charset="0"/>
              </a:rPr>
              <a:t>NA values only present in the elevation data, but the data in general is in a tidy and useable format</a:t>
            </a:r>
            <a:endParaRPr lang="en-CA" sz="2400" dirty="0">
              <a:latin typeface="Garet" panose="020B0604020202020204" charset="0"/>
            </a:endParaRPr>
          </a:p>
        </p:txBody>
      </p:sp>
      <p:sp>
        <p:nvSpPr>
          <p:cNvPr id="23" name="TextBox 22">
            <a:extLst>
              <a:ext uri="{FF2B5EF4-FFF2-40B4-BE49-F238E27FC236}">
                <a16:creationId xmlns:a16="http://schemas.microsoft.com/office/drawing/2014/main" id="{BB22C57E-40CD-A953-A0CD-5663764FB3E0}"/>
              </a:ext>
            </a:extLst>
          </p:cNvPr>
          <p:cNvSpPr txBox="1"/>
          <p:nvPr/>
        </p:nvSpPr>
        <p:spPr>
          <a:xfrm>
            <a:off x="1556250" y="3535828"/>
            <a:ext cx="4038600"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Distance to Water (m)</a:t>
            </a:r>
          </a:p>
        </p:txBody>
      </p:sp>
      <p:sp>
        <p:nvSpPr>
          <p:cNvPr id="24" name="TextBox 23">
            <a:extLst>
              <a:ext uri="{FF2B5EF4-FFF2-40B4-BE49-F238E27FC236}">
                <a16:creationId xmlns:a16="http://schemas.microsoft.com/office/drawing/2014/main" id="{3576FA21-C492-7BA1-FB13-A5F8B6A653C8}"/>
              </a:ext>
            </a:extLst>
          </p:cNvPr>
          <p:cNvSpPr txBox="1"/>
          <p:nvPr/>
        </p:nvSpPr>
        <p:spPr>
          <a:xfrm>
            <a:off x="7124700" y="3522153"/>
            <a:ext cx="4038600"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Forest Cover (%)</a:t>
            </a:r>
          </a:p>
        </p:txBody>
      </p:sp>
      <p:sp>
        <p:nvSpPr>
          <p:cNvPr id="25" name="TextBox 24">
            <a:extLst>
              <a:ext uri="{FF2B5EF4-FFF2-40B4-BE49-F238E27FC236}">
                <a16:creationId xmlns:a16="http://schemas.microsoft.com/office/drawing/2014/main" id="{B4D8BE3D-2E12-D21C-53D7-5EF671B7D3A5}"/>
              </a:ext>
            </a:extLst>
          </p:cNvPr>
          <p:cNvSpPr txBox="1"/>
          <p:nvPr/>
        </p:nvSpPr>
        <p:spPr>
          <a:xfrm>
            <a:off x="12693150" y="3522969"/>
            <a:ext cx="4038600"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Elevation (m)</a:t>
            </a:r>
          </a:p>
        </p:txBody>
      </p:sp>
    </p:spTree>
    <p:extLst>
      <p:ext uri="{BB962C8B-B14F-4D97-AF65-F5344CB8AC3E}">
        <p14:creationId xmlns:p14="http://schemas.microsoft.com/office/powerpoint/2010/main" val="3822592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9FEA7B4A-3CA4-1116-7240-EC28D1B403F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A696243-EE18-4FB6-E626-5B45DF1DF93B}"/>
              </a:ext>
            </a:extLst>
          </p:cNvPr>
          <p:cNvSpPr txBox="1"/>
          <p:nvPr/>
        </p:nvSpPr>
        <p:spPr>
          <a:xfrm>
            <a:off x="1371600" y="-114300"/>
            <a:ext cx="10606045" cy="1977464"/>
          </a:xfrm>
          <a:prstGeom prst="rect">
            <a:avLst/>
          </a:prstGeom>
        </p:spPr>
        <p:txBody>
          <a:bodyPr wrap="square" lIns="0" tIns="0" rIns="0" bIns="0" rtlCol="0" anchor="t">
            <a:spAutoFit/>
          </a:bodyPr>
          <a:lstStyle/>
          <a:p>
            <a:pPr algn="l">
              <a:lnSpc>
                <a:spcPts val="16619"/>
              </a:lnSpc>
              <a:spcBef>
                <a:spcPct val="0"/>
              </a:spcBef>
            </a:pPr>
            <a:r>
              <a:rPr lang="en-US" sz="8800">
                <a:solidFill>
                  <a:srgbClr val="FFFFFF"/>
                </a:solidFill>
                <a:latin typeface="Garet"/>
                <a:ea typeface="Garet"/>
                <a:cs typeface="Garet"/>
                <a:sym typeface="Garet"/>
              </a:rPr>
              <a:t>EDA</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0282779F-B684-C1DE-849B-9141DBAA0BF9}"/>
              </a:ext>
            </a:extLst>
          </p:cNvPr>
          <p:cNvSpPr txBox="1"/>
          <p:nvPr/>
        </p:nvSpPr>
        <p:spPr>
          <a:xfrm>
            <a:off x="1447800" y="1280312"/>
            <a:ext cx="9010744" cy="1165704"/>
          </a:xfrm>
          <a:prstGeom prst="rect">
            <a:avLst/>
          </a:prstGeom>
        </p:spPr>
        <p:txBody>
          <a:bodyPr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More Covariates</a:t>
            </a:r>
          </a:p>
        </p:txBody>
      </p:sp>
      <p:grpSp>
        <p:nvGrpSpPr>
          <p:cNvPr id="10" name="Group 9">
            <a:extLst>
              <a:ext uri="{FF2B5EF4-FFF2-40B4-BE49-F238E27FC236}">
                <a16:creationId xmlns:a16="http://schemas.microsoft.com/office/drawing/2014/main" id="{20361DDB-E8ED-5729-F5EB-B50FD779588D}"/>
              </a:ext>
            </a:extLst>
          </p:cNvPr>
          <p:cNvGrpSpPr/>
          <p:nvPr/>
        </p:nvGrpSpPr>
        <p:grpSpPr>
          <a:xfrm>
            <a:off x="1981201" y="3504818"/>
            <a:ext cx="14330388" cy="4672437"/>
            <a:chOff x="1447800" y="3314700"/>
            <a:chExt cx="14330388" cy="4672437"/>
          </a:xfrm>
        </p:grpSpPr>
        <p:pic>
          <p:nvPicPr>
            <p:cNvPr id="3" name="Picture 2">
              <a:extLst>
                <a:ext uri="{FF2B5EF4-FFF2-40B4-BE49-F238E27FC236}">
                  <a16:creationId xmlns:a16="http://schemas.microsoft.com/office/drawing/2014/main" id="{31682F5A-DB7B-2ACB-45D5-9166EFAFD9AB}"/>
                </a:ext>
              </a:extLst>
            </p:cNvPr>
            <p:cNvPicPr>
              <a:picLocks noChangeAspect="1"/>
            </p:cNvPicPr>
            <p:nvPr/>
          </p:nvPicPr>
          <p:blipFill>
            <a:blip r:embed="rId2">
              <a:extLst>
                <a:ext uri="{28A0092B-C50C-407E-A947-70E740481C1C}">
                  <a14:useLocalDpi xmlns:a14="http://schemas.microsoft.com/office/drawing/2010/main" val="0"/>
                </a:ext>
              </a:extLst>
            </a:blip>
            <a:srcRect l="9863" t="17662" b="18965"/>
            <a:stretch/>
          </p:blipFill>
          <p:spPr>
            <a:xfrm>
              <a:off x="1447800" y="3314700"/>
              <a:ext cx="6634189" cy="4672437"/>
            </a:xfrm>
            <a:prstGeom prst="rect">
              <a:avLst/>
            </a:prstGeom>
            <a:ln>
              <a:solidFill>
                <a:srgbClr val="3C5162"/>
              </a:solidFill>
            </a:ln>
          </p:spPr>
        </p:pic>
        <p:pic>
          <p:nvPicPr>
            <p:cNvPr id="8" name="Picture 7">
              <a:extLst>
                <a:ext uri="{FF2B5EF4-FFF2-40B4-BE49-F238E27FC236}">
                  <a16:creationId xmlns:a16="http://schemas.microsoft.com/office/drawing/2014/main" id="{E8515C1C-2AA7-6FD6-C934-67878C7DC3BA}"/>
                </a:ext>
              </a:extLst>
            </p:cNvPr>
            <p:cNvPicPr>
              <a:picLocks noChangeAspect="1"/>
            </p:cNvPicPr>
            <p:nvPr/>
          </p:nvPicPr>
          <p:blipFill>
            <a:blip r:embed="rId3">
              <a:extLst>
                <a:ext uri="{28A0092B-C50C-407E-A947-70E740481C1C}">
                  <a14:useLocalDpi xmlns:a14="http://schemas.microsoft.com/office/drawing/2010/main" val="0"/>
                </a:ext>
              </a:extLst>
            </a:blip>
            <a:srcRect l="9863" t="17662" b="18965"/>
            <a:stretch/>
          </p:blipFill>
          <p:spPr>
            <a:xfrm>
              <a:off x="9144000" y="3314701"/>
              <a:ext cx="6634188" cy="4672436"/>
            </a:xfrm>
            <a:prstGeom prst="rect">
              <a:avLst/>
            </a:prstGeom>
            <a:ln>
              <a:solidFill>
                <a:srgbClr val="3C5162"/>
              </a:solidFill>
            </a:ln>
          </p:spPr>
        </p:pic>
      </p:grpSp>
      <p:sp>
        <p:nvSpPr>
          <p:cNvPr id="12" name="TextBox 11">
            <a:extLst>
              <a:ext uri="{FF2B5EF4-FFF2-40B4-BE49-F238E27FC236}">
                <a16:creationId xmlns:a16="http://schemas.microsoft.com/office/drawing/2014/main" id="{71DBF280-5CB6-C3D6-BF69-F48E879496C0}"/>
              </a:ext>
            </a:extLst>
          </p:cNvPr>
          <p:cNvSpPr txBox="1"/>
          <p:nvPr/>
        </p:nvSpPr>
        <p:spPr>
          <a:xfrm>
            <a:off x="1981202" y="2813885"/>
            <a:ext cx="6634188"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Distance to Nearest Data Center (m)</a:t>
            </a:r>
          </a:p>
        </p:txBody>
      </p:sp>
      <p:sp>
        <p:nvSpPr>
          <p:cNvPr id="13" name="TextBox 12">
            <a:extLst>
              <a:ext uri="{FF2B5EF4-FFF2-40B4-BE49-F238E27FC236}">
                <a16:creationId xmlns:a16="http://schemas.microsoft.com/office/drawing/2014/main" id="{69D5B0B0-0A2A-9E17-9177-0906F11AB8B0}"/>
              </a:ext>
            </a:extLst>
          </p:cNvPr>
          <p:cNvSpPr txBox="1"/>
          <p:nvPr/>
        </p:nvSpPr>
        <p:spPr>
          <a:xfrm>
            <a:off x="9677401" y="2813884"/>
            <a:ext cx="6634187"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Human Footprint Index (HFI)</a:t>
            </a:r>
          </a:p>
        </p:txBody>
      </p:sp>
      <p:sp>
        <p:nvSpPr>
          <p:cNvPr id="14" name="TextBox 13">
            <a:extLst>
              <a:ext uri="{FF2B5EF4-FFF2-40B4-BE49-F238E27FC236}">
                <a16:creationId xmlns:a16="http://schemas.microsoft.com/office/drawing/2014/main" id="{A33C10C3-FA65-0577-42CC-C808BE65BCB9}"/>
              </a:ext>
            </a:extLst>
          </p:cNvPr>
          <p:cNvSpPr txBox="1"/>
          <p:nvPr/>
        </p:nvSpPr>
        <p:spPr>
          <a:xfrm>
            <a:off x="1981200" y="8406523"/>
            <a:ext cx="6634190" cy="1200329"/>
          </a:xfrm>
          <a:prstGeom prst="rect">
            <a:avLst/>
          </a:prstGeom>
          <a:noFill/>
        </p:spPr>
        <p:txBody>
          <a:bodyPr wrap="square">
            <a:spAutoFit/>
          </a:bodyPr>
          <a:lstStyle/>
          <a:p>
            <a:pPr algn="ctr"/>
            <a:r>
              <a:rPr lang="en-CA" sz="2400" b="1" i="0" dirty="0">
                <a:solidFill>
                  <a:srgbClr val="3C5162"/>
                </a:solidFill>
                <a:effectLst/>
                <a:latin typeface="Garet" panose="020B0604020202020204" charset="0"/>
              </a:rPr>
              <a:t>There are 39 data centers in BC, most of which are located near bodies of water</a:t>
            </a:r>
            <a:endParaRPr lang="en-CA" sz="2400" dirty="0">
              <a:latin typeface="Garet" panose="020B0604020202020204" charset="0"/>
            </a:endParaRPr>
          </a:p>
        </p:txBody>
      </p:sp>
      <p:sp>
        <p:nvSpPr>
          <p:cNvPr id="15" name="TextBox 14">
            <a:extLst>
              <a:ext uri="{FF2B5EF4-FFF2-40B4-BE49-F238E27FC236}">
                <a16:creationId xmlns:a16="http://schemas.microsoft.com/office/drawing/2014/main" id="{A6D6603A-DC04-6544-4B3F-3EEE9CA2A7EF}"/>
              </a:ext>
            </a:extLst>
          </p:cNvPr>
          <p:cNvSpPr txBox="1"/>
          <p:nvPr/>
        </p:nvSpPr>
        <p:spPr>
          <a:xfrm>
            <a:off x="9677400" y="8406523"/>
            <a:ext cx="6634187" cy="1200329"/>
          </a:xfrm>
          <a:prstGeom prst="rect">
            <a:avLst/>
          </a:prstGeom>
          <a:noFill/>
        </p:spPr>
        <p:txBody>
          <a:bodyPr wrap="square">
            <a:spAutoFit/>
          </a:bodyPr>
          <a:lstStyle/>
          <a:p>
            <a:pPr algn="ctr"/>
            <a:r>
              <a:rPr lang="en-CA" sz="2400" b="1" dirty="0">
                <a:solidFill>
                  <a:srgbClr val="3C5162"/>
                </a:solidFill>
                <a:latin typeface="Garet" panose="020B0604020202020204" charset="0"/>
              </a:rPr>
              <a:t>The HFI data has missing values, meaning interpolation may be required</a:t>
            </a:r>
            <a:endParaRPr lang="en-CA" sz="2400" dirty="0">
              <a:latin typeface="Garet" panose="020B0604020202020204" charset="0"/>
            </a:endParaRPr>
          </a:p>
        </p:txBody>
      </p:sp>
    </p:spTree>
    <p:extLst>
      <p:ext uri="{BB962C8B-B14F-4D97-AF65-F5344CB8AC3E}">
        <p14:creationId xmlns:p14="http://schemas.microsoft.com/office/powerpoint/2010/main" val="1695180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a:extLst>
            <a:ext uri="{FF2B5EF4-FFF2-40B4-BE49-F238E27FC236}">
              <a16:creationId xmlns:a16="http://schemas.microsoft.com/office/drawing/2014/main" id="{C2835C78-7AA7-77D3-8F01-189EB1EE4CF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CD7369E-BF03-AF9A-E51C-56232FC06A51}"/>
              </a:ext>
            </a:extLst>
          </p:cNvPr>
          <p:cNvGrpSpPr/>
          <p:nvPr/>
        </p:nvGrpSpPr>
        <p:grpSpPr>
          <a:xfrm>
            <a:off x="0" y="0"/>
            <a:ext cx="5754206" cy="4597346"/>
            <a:chOff x="0" y="0"/>
            <a:chExt cx="891477" cy="712249"/>
          </a:xfrm>
        </p:grpSpPr>
        <p:sp>
          <p:nvSpPr>
            <p:cNvPr id="3" name="Freeform 3">
              <a:extLst>
                <a:ext uri="{FF2B5EF4-FFF2-40B4-BE49-F238E27FC236}">
                  <a16:creationId xmlns:a16="http://schemas.microsoft.com/office/drawing/2014/main" id="{E3B08B34-241C-C049-5CAE-074CA44B5EE3}"/>
                </a:ext>
              </a:extLst>
            </p:cNvPr>
            <p:cNvSpPr/>
            <p:nvPr/>
          </p:nvSpPr>
          <p:spPr>
            <a:xfrm>
              <a:off x="0" y="0"/>
              <a:ext cx="891477" cy="712249"/>
            </a:xfrm>
            <a:custGeom>
              <a:avLst/>
              <a:gdLst/>
              <a:ahLst/>
              <a:cxnLst/>
              <a:rect l="l" t="t" r="r" b="b"/>
              <a:pathLst>
                <a:path w="891477" h="712249">
                  <a:moveTo>
                    <a:pt x="0" y="0"/>
                  </a:moveTo>
                  <a:lnTo>
                    <a:pt x="891477" y="0"/>
                  </a:lnTo>
                  <a:lnTo>
                    <a:pt x="891477" y="712249"/>
                  </a:lnTo>
                  <a:lnTo>
                    <a:pt x="0" y="712249"/>
                  </a:lnTo>
                  <a:close/>
                </a:path>
              </a:pathLst>
            </a:custGeom>
            <a:blipFill>
              <a:blip r:embed="rId2"/>
              <a:stretch>
                <a:fillRect l="-9959" r="-9959"/>
              </a:stretch>
            </a:blipFill>
          </p:spPr>
          <p:txBody>
            <a:bodyPr/>
            <a:lstStyle/>
            <a:p>
              <a:endParaRPr lang="en-CA"/>
            </a:p>
          </p:txBody>
        </p:sp>
      </p:grpSp>
      <p:grpSp>
        <p:nvGrpSpPr>
          <p:cNvPr id="4" name="Group 4">
            <a:extLst>
              <a:ext uri="{FF2B5EF4-FFF2-40B4-BE49-F238E27FC236}">
                <a16:creationId xmlns:a16="http://schemas.microsoft.com/office/drawing/2014/main" id="{A9DCD4E3-88AC-C009-59EA-6E6F9EBDE727}"/>
              </a:ext>
            </a:extLst>
          </p:cNvPr>
          <p:cNvGrpSpPr/>
          <p:nvPr/>
        </p:nvGrpSpPr>
        <p:grpSpPr>
          <a:xfrm>
            <a:off x="16068341" y="6264221"/>
            <a:ext cx="5754206" cy="4022779"/>
            <a:chOff x="0" y="0"/>
            <a:chExt cx="891477" cy="623234"/>
          </a:xfrm>
        </p:grpSpPr>
        <p:sp>
          <p:nvSpPr>
            <p:cNvPr id="5" name="Freeform 5">
              <a:extLst>
                <a:ext uri="{FF2B5EF4-FFF2-40B4-BE49-F238E27FC236}">
                  <a16:creationId xmlns:a16="http://schemas.microsoft.com/office/drawing/2014/main" id="{B0080A09-E679-49A7-4B41-9F604AE33C3F}"/>
                </a:ext>
              </a:extLst>
            </p:cNvPr>
            <p:cNvSpPr/>
            <p:nvPr/>
          </p:nvSpPr>
          <p:spPr>
            <a:xfrm>
              <a:off x="0" y="0"/>
              <a:ext cx="891477" cy="623234"/>
            </a:xfrm>
            <a:custGeom>
              <a:avLst/>
              <a:gdLst/>
              <a:ahLst/>
              <a:cxnLst/>
              <a:rect l="l" t="t" r="r" b="b"/>
              <a:pathLst>
                <a:path w="891477" h="623234">
                  <a:moveTo>
                    <a:pt x="0" y="0"/>
                  </a:moveTo>
                  <a:lnTo>
                    <a:pt x="891477" y="0"/>
                  </a:lnTo>
                  <a:lnTo>
                    <a:pt x="891477" y="623234"/>
                  </a:lnTo>
                  <a:lnTo>
                    <a:pt x="0" y="623234"/>
                  </a:lnTo>
                  <a:close/>
                </a:path>
              </a:pathLst>
            </a:custGeom>
            <a:blipFill>
              <a:blip r:embed="rId3"/>
              <a:stretch>
                <a:fillRect l="-2367" r="-2367"/>
              </a:stretch>
            </a:blipFill>
          </p:spPr>
          <p:txBody>
            <a:bodyPr/>
            <a:lstStyle/>
            <a:p>
              <a:endParaRPr lang="en-CA"/>
            </a:p>
          </p:txBody>
        </p:sp>
      </p:grpSp>
      <p:sp>
        <p:nvSpPr>
          <p:cNvPr id="6" name="TextBox 6">
            <a:extLst>
              <a:ext uri="{FF2B5EF4-FFF2-40B4-BE49-F238E27FC236}">
                <a16:creationId xmlns:a16="http://schemas.microsoft.com/office/drawing/2014/main" id="{7EE0F96D-B1DE-8154-5F1A-44D61894C9A0}"/>
              </a:ext>
            </a:extLst>
          </p:cNvPr>
          <p:cNvSpPr txBox="1"/>
          <p:nvPr/>
        </p:nvSpPr>
        <p:spPr>
          <a:xfrm>
            <a:off x="1757887" y="5765183"/>
            <a:ext cx="9010744" cy="1251475"/>
          </a:xfrm>
          <a:prstGeom prst="rect">
            <a:avLst/>
          </a:prstGeom>
        </p:spPr>
        <p:txBody>
          <a:bodyPr lIns="0" tIns="0" rIns="0" bIns="0" rtlCol="0" anchor="t">
            <a:spAutoFit/>
          </a:bodyPr>
          <a:lstStyle/>
          <a:p>
            <a:pPr algn="l">
              <a:lnSpc>
                <a:spcPts val="10216"/>
              </a:lnSpc>
              <a:spcBef>
                <a:spcPct val="0"/>
              </a:spcBef>
            </a:pPr>
            <a:r>
              <a:rPr lang="en-US" sz="7297" dirty="0">
                <a:solidFill>
                  <a:schemeClr val="bg1"/>
                </a:solidFill>
                <a:latin typeface="Garet"/>
                <a:ea typeface="Garet"/>
                <a:cs typeface="Garet"/>
                <a:sym typeface="Garet"/>
              </a:rPr>
              <a:t>FEATURE</a:t>
            </a:r>
          </a:p>
        </p:txBody>
      </p:sp>
      <p:sp>
        <p:nvSpPr>
          <p:cNvPr id="7" name="TextBox 7">
            <a:extLst>
              <a:ext uri="{FF2B5EF4-FFF2-40B4-BE49-F238E27FC236}">
                <a16:creationId xmlns:a16="http://schemas.microsoft.com/office/drawing/2014/main" id="{791A205E-BA5A-86EC-6E37-49852EEA7282}"/>
              </a:ext>
            </a:extLst>
          </p:cNvPr>
          <p:cNvSpPr txBox="1"/>
          <p:nvPr/>
        </p:nvSpPr>
        <p:spPr>
          <a:xfrm>
            <a:off x="1757887" y="6642929"/>
            <a:ext cx="12754531" cy="2053319"/>
          </a:xfrm>
          <a:prstGeom prst="rect">
            <a:avLst/>
          </a:prstGeom>
        </p:spPr>
        <p:txBody>
          <a:bodyPr lIns="0" tIns="0" rIns="0" bIns="0" rtlCol="0" anchor="t">
            <a:spAutoFit/>
          </a:bodyPr>
          <a:lstStyle/>
          <a:p>
            <a:pPr algn="l">
              <a:lnSpc>
                <a:spcPts val="16619"/>
              </a:lnSpc>
              <a:spcBef>
                <a:spcPct val="0"/>
              </a:spcBef>
            </a:pPr>
            <a:r>
              <a:rPr lang="en-US" sz="11871" dirty="0">
                <a:solidFill>
                  <a:schemeClr val="bg1"/>
                </a:solidFill>
                <a:latin typeface="Garet"/>
                <a:ea typeface="Garet"/>
                <a:cs typeface="Garet"/>
                <a:sym typeface="Garet"/>
              </a:rPr>
              <a:t>ENGINEERING</a:t>
            </a:r>
          </a:p>
        </p:txBody>
      </p:sp>
      <p:sp>
        <p:nvSpPr>
          <p:cNvPr id="8" name="TextBox 8">
            <a:extLst>
              <a:ext uri="{FF2B5EF4-FFF2-40B4-BE49-F238E27FC236}">
                <a16:creationId xmlns:a16="http://schemas.microsoft.com/office/drawing/2014/main" id="{4A831F3C-BDEF-30C1-C85B-41FB1408562A}"/>
              </a:ext>
            </a:extLst>
          </p:cNvPr>
          <p:cNvSpPr txBox="1"/>
          <p:nvPr/>
        </p:nvSpPr>
        <p:spPr>
          <a:xfrm>
            <a:off x="7954830" y="1477423"/>
            <a:ext cx="8732970" cy="605935"/>
          </a:xfrm>
          <a:prstGeom prst="rect">
            <a:avLst/>
          </a:prstGeom>
        </p:spPr>
        <p:txBody>
          <a:bodyPr wrap="square" lIns="0" tIns="0" rIns="0" bIns="0" rtlCol="0" anchor="t">
            <a:spAutoFit/>
          </a:bodyPr>
          <a:lstStyle/>
          <a:p>
            <a:pPr algn="l">
              <a:lnSpc>
                <a:spcPts val="4900"/>
              </a:lnSpc>
              <a:spcBef>
                <a:spcPct val="0"/>
              </a:spcBef>
            </a:pPr>
            <a:r>
              <a:rPr lang="en-US" sz="3500" b="1" dirty="0">
                <a:solidFill>
                  <a:schemeClr val="bg1"/>
                </a:solidFill>
                <a:latin typeface="Garet Bold"/>
                <a:ea typeface="Garet Bold"/>
                <a:cs typeface="Garet Bold"/>
                <a:sym typeface="Garet Bold"/>
              </a:rPr>
              <a:t>SPECIES COORDINATE ADJUSTMENT </a:t>
            </a:r>
          </a:p>
        </p:txBody>
      </p:sp>
      <p:sp>
        <p:nvSpPr>
          <p:cNvPr id="9" name="TextBox 9">
            <a:extLst>
              <a:ext uri="{FF2B5EF4-FFF2-40B4-BE49-F238E27FC236}">
                <a16:creationId xmlns:a16="http://schemas.microsoft.com/office/drawing/2014/main" id="{2D61A781-5B49-C112-B506-A6D5AED44A94}"/>
              </a:ext>
            </a:extLst>
          </p:cNvPr>
          <p:cNvSpPr txBox="1"/>
          <p:nvPr/>
        </p:nvSpPr>
        <p:spPr>
          <a:xfrm>
            <a:off x="7954830" y="3465141"/>
            <a:ext cx="9494970" cy="609782"/>
          </a:xfrm>
          <a:prstGeom prst="rect">
            <a:avLst/>
          </a:prstGeom>
        </p:spPr>
        <p:txBody>
          <a:bodyPr wrap="square" lIns="0" tIns="0" rIns="0" bIns="0" rtlCol="0" anchor="t">
            <a:spAutoFit/>
          </a:bodyPr>
          <a:lstStyle/>
          <a:p>
            <a:pPr algn="l">
              <a:lnSpc>
                <a:spcPts val="4900"/>
              </a:lnSpc>
              <a:spcBef>
                <a:spcPct val="0"/>
              </a:spcBef>
            </a:pPr>
            <a:r>
              <a:rPr lang="en-US" sz="3600" b="1" i="0" dirty="0">
                <a:solidFill>
                  <a:schemeClr val="bg1"/>
                </a:solidFill>
                <a:effectLst/>
                <a:latin typeface="Garet Bold" panose="020B0604020202020204" charset="0"/>
              </a:rPr>
              <a:t>INTERPOLATION OF HFI AND ELEVATION</a:t>
            </a:r>
            <a:endParaRPr lang="en-US" sz="3500" b="1" dirty="0">
              <a:solidFill>
                <a:schemeClr val="bg1"/>
              </a:solidFill>
              <a:latin typeface="Garet Bold" panose="020B0604020202020204" charset="0"/>
              <a:ea typeface="Garet Bold"/>
              <a:cs typeface="Garet Bold"/>
              <a:sym typeface="Garet Bold"/>
            </a:endParaRPr>
          </a:p>
        </p:txBody>
      </p:sp>
      <p:sp>
        <p:nvSpPr>
          <p:cNvPr id="10" name="TextBox 10">
            <a:extLst>
              <a:ext uri="{FF2B5EF4-FFF2-40B4-BE49-F238E27FC236}">
                <a16:creationId xmlns:a16="http://schemas.microsoft.com/office/drawing/2014/main" id="{2F415653-6FAE-A48B-3D36-41BD1DBEBEDC}"/>
              </a:ext>
            </a:extLst>
          </p:cNvPr>
          <p:cNvSpPr txBox="1"/>
          <p:nvPr/>
        </p:nvSpPr>
        <p:spPr>
          <a:xfrm>
            <a:off x="7954830" y="2244503"/>
            <a:ext cx="9125555" cy="727763"/>
          </a:xfrm>
          <a:prstGeom prst="rect">
            <a:avLst/>
          </a:prstGeom>
        </p:spPr>
        <p:txBody>
          <a:bodyPr lIns="0" tIns="0" rIns="0" bIns="0" rtlCol="0" anchor="t">
            <a:spAutoFit/>
          </a:bodyPr>
          <a:lstStyle/>
          <a:p>
            <a:pPr algn="l">
              <a:lnSpc>
                <a:spcPts val="2940"/>
              </a:lnSpc>
              <a:spcBef>
                <a:spcPct val="0"/>
              </a:spcBef>
            </a:pPr>
            <a:r>
              <a:rPr lang="en-US" sz="2000" b="0" i="0" dirty="0">
                <a:solidFill>
                  <a:schemeClr val="bg1"/>
                </a:solidFill>
                <a:effectLst/>
                <a:latin typeface="Garet" panose="020B0604020202020204" charset="0"/>
              </a:rPr>
              <a:t>To align with the covariate window, we transformed the coordinate reference system from WGS84 to the target projection</a:t>
            </a:r>
            <a:endParaRPr lang="en-US" sz="2000" dirty="0">
              <a:solidFill>
                <a:schemeClr val="bg1"/>
              </a:solidFill>
              <a:latin typeface="Garet" panose="020B0604020202020204" charset="0"/>
              <a:ea typeface="Garet"/>
              <a:cs typeface="Garet"/>
              <a:sym typeface="Garet"/>
            </a:endParaRPr>
          </a:p>
        </p:txBody>
      </p:sp>
      <p:sp>
        <p:nvSpPr>
          <p:cNvPr id="11" name="TextBox 11">
            <a:extLst>
              <a:ext uri="{FF2B5EF4-FFF2-40B4-BE49-F238E27FC236}">
                <a16:creationId xmlns:a16="http://schemas.microsoft.com/office/drawing/2014/main" id="{720B3902-F7F2-4F10-C720-9875C608BE39}"/>
              </a:ext>
            </a:extLst>
          </p:cNvPr>
          <p:cNvSpPr txBox="1"/>
          <p:nvPr/>
        </p:nvSpPr>
        <p:spPr>
          <a:xfrm>
            <a:off x="7954830" y="4231586"/>
            <a:ext cx="9125555" cy="727763"/>
          </a:xfrm>
          <a:prstGeom prst="rect">
            <a:avLst/>
          </a:prstGeom>
        </p:spPr>
        <p:txBody>
          <a:bodyPr lIns="0" tIns="0" rIns="0" bIns="0" rtlCol="0" anchor="t">
            <a:spAutoFit/>
          </a:bodyPr>
          <a:lstStyle/>
          <a:p>
            <a:pPr algn="l">
              <a:lnSpc>
                <a:spcPts val="2940"/>
              </a:lnSpc>
              <a:spcBef>
                <a:spcPct val="0"/>
              </a:spcBef>
            </a:pPr>
            <a:r>
              <a:rPr lang="en-US" sz="2000" b="0" i="0" dirty="0">
                <a:solidFill>
                  <a:schemeClr val="bg1"/>
                </a:solidFill>
                <a:effectLst/>
                <a:latin typeface="Garet" panose="020B0604020202020204" charset="0"/>
              </a:rPr>
              <a:t>Because both the HFI and elevation datasets contained missing values, we imputed those gaps using each dataset’s median value</a:t>
            </a:r>
            <a:endParaRPr lang="en-US" sz="2000" dirty="0">
              <a:solidFill>
                <a:schemeClr val="bg1"/>
              </a:solidFill>
              <a:latin typeface="Garet" panose="020B0604020202020204" charset="0"/>
              <a:ea typeface="Garet"/>
              <a:cs typeface="Garet"/>
              <a:sym typeface="Garet"/>
            </a:endParaRPr>
          </a:p>
        </p:txBody>
      </p:sp>
    </p:spTree>
    <p:extLst>
      <p:ext uri="{BB962C8B-B14F-4D97-AF65-F5344CB8AC3E}">
        <p14:creationId xmlns:p14="http://schemas.microsoft.com/office/powerpoint/2010/main" val="3189165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FA6D6246-5025-D992-EBC4-45A6087BF89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4B203EF-D0E5-8105-3397-7707B72EA647}"/>
              </a:ext>
            </a:extLst>
          </p:cNvPr>
          <p:cNvSpPr txBox="1"/>
          <p:nvPr/>
        </p:nvSpPr>
        <p:spPr>
          <a:xfrm>
            <a:off x="1371600" y="-11430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FFFFFF"/>
                </a:solidFill>
                <a:latin typeface="Garet"/>
                <a:ea typeface="Garet"/>
                <a:cs typeface="Garet"/>
                <a:sym typeface="Garet"/>
              </a:rPr>
              <a:t>Analysis</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425D73D9-E564-5861-E34C-1C27D52A54BE}"/>
              </a:ext>
            </a:extLst>
          </p:cNvPr>
          <p:cNvSpPr txBox="1"/>
          <p:nvPr/>
        </p:nvSpPr>
        <p:spPr>
          <a:xfrm>
            <a:off x="1447800" y="1280312"/>
            <a:ext cx="9010744" cy="1165704"/>
          </a:xfrm>
          <a:prstGeom prst="rect">
            <a:avLst/>
          </a:prstGeom>
        </p:spPr>
        <p:txBody>
          <a:bodyPr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Quadrat Test</a:t>
            </a:r>
          </a:p>
        </p:txBody>
      </p:sp>
      <p:grpSp>
        <p:nvGrpSpPr>
          <p:cNvPr id="17" name="Group 16">
            <a:extLst>
              <a:ext uri="{FF2B5EF4-FFF2-40B4-BE49-F238E27FC236}">
                <a16:creationId xmlns:a16="http://schemas.microsoft.com/office/drawing/2014/main" id="{B987AAD7-5324-5D02-79B8-28313B034B2D}"/>
              </a:ext>
            </a:extLst>
          </p:cNvPr>
          <p:cNvGrpSpPr/>
          <p:nvPr/>
        </p:nvGrpSpPr>
        <p:grpSpPr>
          <a:xfrm>
            <a:off x="1898274" y="3614367"/>
            <a:ext cx="14491452" cy="4648200"/>
            <a:chOff x="1898274" y="3771900"/>
            <a:chExt cx="14491452" cy="4648200"/>
          </a:xfrm>
        </p:grpSpPr>
        <p:pic>
          <p:nvPicPr>
            <p:cNvPr id="9" name="Picture 8">
              <a:extLst>
                <a:ext uri="{FF2B5EF4-FFF2-40B4-BE49-F238E27FC236}">
                  <a16:creationId xmlns:a16="http://schemas.microsoft.com/office/drawing/2014/main" id="{B554F9E2-E1EB-EE46-1F52-4672A0C8C881}"/>
                </a:ext>
              </a:extLst>
            </p:cNvPr>
            <p:cNvPicPr>
              <a:picLocks noChangeAspect="1"/>
            </p:cNvPicPr>
            <p:nvPr/>
          </p:nvPicPr>
          <p:blipFill>
            <a:blip r:embed="rId2">
              <a:extLst>
                <a:ext uri="{28A0092B-C50C-407E-A947-70E740481C1C}">
                  <a14:useLocalDpi xmlns:a14="http://schemas.microsoft.com/office/drawing/2010/main" val="0"/>
                </a:ext>
              </a:extLst>
            </a:blip>
            <a:srcRect l="10407" t="17662" b="18965"/>
            <a:stretch/>
          </p:blipFill>
          <p:spPr>
            <a:xfrm>
              <a:off x="9829800" y="3771900"/>
              <a:ext cx="6559926" cy="4648200"/>
            </a:xfrm>
            <a:prstGeom prst="rect">
              <a:avLst/>
            </a:prstGeom>
            <a:ln>
              <a:solidFill>
                <a:srgbClr val="3C5162"/>
              </a:solidFill>
            </a:ln>
          </p:spPr>
        </p:pic>
        <p:pic>
          <p:nvPicPr>
            <p:cNvPr id="16" name="Picture 15">
              <a:extLst>
                <a:ext uri="{FF2B5EF4-FFF2-40B4-BE49-F238E27FC236}">
                  <a16:creationId xmlns:a16="http://schemas.microsoft.com/office/drawing/2014/main" id="{DDD125C7-E967-EBD4-3E07-AAEDFE6D3D37}"/>
                </a:ext>
              </a:extLst>
            </p:cNvPr>
            <p:cNvPicPr>
              <a:picLocks noChangeAspect="1"/>
            </p:cNvPicPr>
            <p:nvPr/>
          </p:nvPicPr>
          <p:blipFill>
            <a:blip r:embed="rId3">
              <a:extLst>
                <a:ext uri="{28A0092B-C50C-407E-A947-70E740481C1C}">
                  <a14:useLocalDpi xmlns:a14="http://schemas.microsoft.com/office/drawing/2010/main" val="0"/>
                </a:ext>
              </a:extLst>
            </a:blip>
            <a:srcRect l="10407" t="17661" b="18965"/>
            <a:stretch/>
          </p:blipFill>
          <p:spPr>
            <a:xfrm>
              <a:off x="1898274" y="3771900"/>
              <a:ext cx="6559926" cy="4648200"/>
            </a:xfrm>
            <a:prstGeom prst="rect">
              <a:avLst/>
            </a:prstGeom>
            <a:ln>
              <a:solidFill>
                <a:srgbClr val="3C5162"/>
              </a:solidFill>
            </a:ln>
          </p:spPr>
        </p:pic>
      </p:grpSp>
      <p:sp>
        <p:nvSpPr>
          <p:cNvPr id="18" name="TextBox 17">
            <a:extLst>
              <a:ext uri="{FF2B5EF4-FFF2-40B4-BE49-F238E27FC236}">
                <a16:creationId xmlns:a16="http://schemas.microsoft.com/office/drawing/2014/main" id="{59C45827-6DF2-500C-FD4B-9219F7F5E99A}"/>
              </a:ext>
            </a:extLst>
          </p:cNvPr>
          <p:cNvSpPr txBox="1"/>
          <p:nvPr/>
        </p:nvSpPr>
        <p:spPr>
          <a:xfrm>
            <a:off x="1898274" y="2989196"/>
            <a:ext cx="6559926"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Salmon</a:t>
            </a:r>
          </a:p>
        </p:txBody>
      </p:sp>
      <p:sp>
        <p:nvSpPr>
          <p:cNvPr id="19" name="TextBox 18">
            <a:extLst>
              <a:ext uri="{FF2B5EF4-FFF2-40B4-BE49-F238E27FC236}">
                <a16:creationId xmlns:a16="http://schemas.microsoft.com/office/drawing/2014/main" id="{2E9F1F7E-5EC8-6348-A5AA-03E9D873531E}"/>
              </a:ext>
            </a:extLst>
          </p:cNvPr>
          <p:cNvSpPr txBox="1"/>
          <p:nvPr/>
        </p:nvSpPr>
        <p:spPr>
          <a:xfrm>
            <a:off x="9829800" y="2984624"/>
            <a:ext cx="6559926"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Goose</a:t>
            </a:r>
          </a:p>
        </p:txBody>
      </p:sp>
      <p:sp>
        <p:nvSpPr>
          <p:cNvPr id="20" name="TextBox 19">
            <a:extLst>
              <a:ext uri="{FF2B5EF4-FFF2-40B4-BE49-F238E27FC236}">
                <a16:creationId xmlns:a16="http://schemas.microsoft.com/office/drawing/2014/main" id="{54E8773C-C6DF-EEFB-C976-483E93AF077C}"/>
              </a:ext>
            </a:extLst>
          </p:cNvPr>
          <p:cNvSpPr txBox="1"/>
          <p:nvPr/>
        </p:nvSpPr>
        <p:spPr>
          <a:xfrm>
            <a:off x="4638628" y="8591189"/>
            <a:ext cx="9010744" cy="830997"/>
          </a:xfrm>
          <a:prstGeom prst="rect">
            <a:avLst/>
          </a:prstGeom>
          <a:noFill/>
        </p:spPr>
        <p:txBody>
          <a:bodyPr wrap="square">
            <a:spAutoFit/>
          </a:bodyPr>
          <a:lstStyle/>
          <a:p>
            <a:pPr algn="ctr"/>
            <a:r>
              <a:rPr lang="en-CA" sz="2400" b="1" i="0" dirty="0">
                <a:solidFill>
                  <a:srgbClr val="3C5162"/>
                </a:solidFill>
                <a:effectLst/>
                <a:latin typeface="Garet" panose="020B0604020202020204" charset="0"/>
              </a:rPr>
              <a:t>The p-values of both quadrat tests are below 0.05, suggesting a significant deviation from homogeneity</a:t>
            </a:r>
            <a:endParaRPr lang="en-CA" sz="2400" dirty="0">
              <a:latin typeface="Garet" panose="020B0604020202020204" charset="0"/>
            </a:endParaRPr>
          </a:p>
        </p:txBody>
      </p:sp>
    </p:spTree>
    <p:extLst>
      <p:ext uri="{BB962C8B-B14F-4D97-AF65-F5344CB8AC3E}">
        <p14:creationId xmlns:p14="http://schemas.microsoft.com/office/powerpoint/2010/main" val="329294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BD439072-E6B7-00B2-36F4-538F0A0958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6F720C-5F5C-78BF-5FEF-3851075D7CB0}"/>
              </a:ext>
            </a:extLst>
          </p:cNvPr>
          <p:cNvSpPr txBox="1"/>
          <p:nvPr/>
        </p:nvSpPr>
        <p:spPr>
          <a:xfrm>
            <a:off x="1371600" y="-11430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FFFFFF"/>
                </a:solidFill>
                <a:latin typeface="Garet"/>
                <a:ea typeface="Garet"/>
                <a:cs typeface="Garet"/>
                <a:sym typeface="Garet"/>
              </a:rPr>
              <a:t>Analysis</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C73370D9-C267-9D24-E006-3728289D89B8}"/>
              </a:ext>
            </a:extLst>
          </p:cNvPr>
          <p:cNvSpPr txBox="1"/>
          <p:nvPr/>
        </p:nvSpPr>
        <p:spPr>
          <a:xfrm>
            <a:off x="1447800" y="1280312"/>
            <a:ext cx="103632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Pair Correlation Function (PCF) </a:t>
            </a:r>
          </a:p>
        </p:txBody>
      </p:sp>
      <p:pic>
        <p:nvPicPr>
          <p:cNvPr id="12" name="Picture 11">
            <a:extLst>
              <a:ext uri="{FF2B5EF4-FFF2-40B4-BE49-F238E27FC236}">
                <a16:creationId xmlns:a16="http://schemas.microsoft.com/office/drawing/2014/main" id="{C73FA940-596A-E2C6-6C74-139F31D9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705100"/>
            <a:ext cx="11430587" cy="7144117"/>
          </a:xfrm>
          <a:prstGeom prst="rect">
            <a:avLst/>
          </a:prstGeom>
          <a:ln>
            <a:solidFill>
              <a:srgbClr val="3C5162"/>
            </a:solidFill>
          </a:ln>
        </p:spPr>
      </p:pic>
      <p:sp>
        <p:nvSpPr>
          <p:cNvPr id="13" name="TextBox 12">
            <a:extLst>
              <a:ext uri="{FF2B5EF4-FFF2-40B4-BE49-F238E27FC236}">
                <a16:creationId xmlns:a16="http://schemas.microsoft.com/office/drawing/2014/main" id="{F3B6F802-5E68-919F-4CB2-274502A7E4A9}"/>
              </a:ext>
            </a:extLst>
          </p:cNvPr>
          <p:cNvSpPr txBox="1"/>
          <p:nvPr/>
        </p:nvSpPr>
        <p:spPr>
          <a:xfrm>
            <a:off x="4035237" y="2857500"/>
            <a:ext cx="6559926"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Salmon PCF Plots</a:t>
            </a:r>
          </a:p>
        </p:txBody>
      </p:sp>
      <p:sp>
        <p:nvSpPr>
          <p:cNvPr id="14" name="TextBox 13">
            <a:extLst>
              <a:ext uri="{FF2B5EF4-FFF2-40B4-BE49-F238E27FC236}">
                <a16:creationId xmlns:a16="http://schemas.microsoft.com/office/drawing/2014/main" id="{00ED5D83-1F54-1724-87C8-11F03F843318}"/>
              </a:ext>
            </a:extLst>
          </p:cNvPr>
          <p:cNvSpPr txBox="1"/>
          <p:nvPr/>
        </p:nvSpPr>
        <p:spPr>
          <a:xfrm>
            <a:off x="13030200" y="5307662"/>
            <a:ext cx="3961813" cy="1938992"/>
          </a:xfrm>
          <a:prstGeom prst="rect">
            <a:avLst/>
          </a:prstGeom>
          <a:noFill/>
        </p:spPr>
        <p:txBody>
          <a:bodyPr wrap="square">
            <a:spAutoFit/>
          </a:bodyPr>
          <a:lstStyle/>
          <a:p>
            <a:r>
              <a:rPr lang="en-CA" sz="2400" b="1" i="0" dirty="0">
                <a:solidFill>
                  <a:srgbClr val="3C5162"/>
                </a:solidFill>
                <a:effectLst/>
                <a:latin typeface="Garet" panose="020B0604020202020204" charset="0"/>
              </a:rPr>
              <a:t>There appears to be more salmon than expected by random chance between 0 and 7000 metres</a:t>
            </a:r>
            <a:endParaRPr lang="en-CA" sz="2400" dirty="0">
              <a:latin typeface="Garet" panose="020B0604020202020204" charset="0"/>
            </a:endParaRPr>
          </a:p>
        </p:txBody>
      </p:sp>
    </p:spTree>
    <p:extLst>
      <p:ext uri="{BB962C8B-B14F-4D97-AF65-F5344CB8AC3E}">
        <p14:creationId xmlns:p14="http://schemas.microsoft.com/office/powerpoint/2010/main" val="2817560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CDAAC58F-B709-0F47-2F24-B26C4D3E7BA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7D1FCEC-1B20-0290-5A50-075BE10F0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719245"/>
            <a:ext cx="11430586" cy="7132319"/>
          </a:xfrm>
          <a:prstGeom prst="rect">
            <a:avLst/>
          </a:prstGeom>
          <a:ln>
            <a:solidFill>
              <a:srgbClr val="3C5162"/>
            </a:solidFill>
          </a:ln>
        </p:spPr>
      </p:pic>
      <p:sp>
        <p:nvSpPr>
          <p:cNvPr id="4" name="TextBox 3">
            <a:extLst>
              <a:ext uri="{FF2B5EF4-FFF2-40B4-BE49-F238E27FC236}">
                <a16:creationId xmlns:a16="http://schemas.microsoft.com/office/drawing/2014/main" id="{7D228B24-40FF-540C-8304-A2869D18C549}"/>
              </a:ext>
            </a:extLst>
          </p:cNvPr>
          <p:cNvSpPr txBox="1"/>
          <p:nvPr/>
        </p:nvSpPr>
        <p:spPr>
          <a:xfrm>
            <a:off x="1371600" y="-11430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FFFFFF"/>
                </a:solidFill>
                <a:latin typeface="Garet"/>
                <a:ea typeface="Garet"/>
                <a:cs typeface="Garet"/>
                <a:sym typeface="Garet"/>
              </a:rPr>
              <a:t>Analysis</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CF2AFD52-28EC-3663-BDDC-D29797964BB0}"/>
              </a:ext>
            </a:extLst>
          </p:cNvPr>
          <p:cNvSpPr txBox="1"/>
          <p:nvPr/>
        </p:nvSpPr>
        <p:spPr>
          <a:xfrm>
            <a:off x="1447800" y="1280312"/>
            <a:ext cx="103632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Pair Correlation Function (PCF) </a:t>
            </a:r>
          </a:p>
        </p:txBody>
      </p:sp>
      <p:sp>
        <p:nvSpPr>
          <p:cNvPr id="13" name="TextBox 12">
            <a:extLst>
              <a:ext uri="{FF2B5EF4-FFF2-40B4-BE49-F238E27FC236}">
                <a16:creationId xmlns:a16="http://schemas.microsoft.com/office/drawing/2014/main" id="{5CCF8977-06B3-9181-11A3-47F9FDF6221B}"/>
              </a:ext>
            </a:extLst>
          </p:cNvPr>
          <p:cNvSpPr txBox="1"/>
          <p:nvPr/>
        </p:nvSpPr>
        <p:spPr>
          <a:xfrm>
            <a:off x="4035237" y="2857500"/>
            <a:ext cx="6559926"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Goose PCF Plots</a:t>
            </a:r>
          </a:p>
        </p:txBody>
      </p:sp>
      <p:sp>
        <p:nvSpPr>
          <p:cNvPr id="14" name="TextBox 13">
            <a:extLst>
              <a:ext uri="{FF2B5EF4-FFF2-40B4-BE49-F238E27FC236}">
                <a16:creationId xmlns:a16="http://schemas.microsoft.com/office/drawing/2014/main" id="{9D4F7982-EF60-A1E4-F538-C3DBAEDD7546}"/>
              </a:ext>
            </a:extLst>
          </p:cNvPr>
          <p:cNvSpPr txBox="1"/>
          <p:nvPr/>
        </p:nvSpPr>
        <p:spPr>
          <a:xfrm>
            <a:off x="13030200" y="5131242"/>
            <a:ext cx="3961813" cy="2308324"/>
          </a:xfrm>
          <a:prstGeom prst="rect">
            <a:avLst/>
          </a:prstGeom>
          <a:noFill/>
        </p:spPr>
        <p:txBody>
          <a:bodyPr wrap="square">
            <a:spAutoFit/>
          </a:bodyPr>
          <a:lstStyle/>
          <a:p>
            <a:r>
              <a:rPr lang="en-US" sz="2400" b="1" i="0" dirty="0">
                <a:solidFill>
                  <a:srgbClr val="3C5162"/>
                </a:solidFill>
                <a:effectLst/>
                <a:latin typeface="Garet" panose="020B0604020202020204" charset="0"/>
              </a:rPr>
              <a:t>Goose locations are clustered at small scales (within 5km), but overall, there’s no clear large-scale clustering</a:t>
            </a:r>
            <a:endParaRPr lang="en-CA" sz="2400" dirty="0">
              <a:latin typeface="Garet" panose="020B0604020202020204" charset="0"/>
            </a:endParaRPr>
          </a:p>
        </p:txBody>
      </p:sp>
    </p:spTree>
    <p:extLst>
      <p:ext uri="{BB962C8B-B14F-4D97-AF65-F5344CB8AC3E}">
        <p14:creationId xmlns:p14="http://schemas.microsoft.com/office/powerpoint/2010/main" val="4132482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EE2E5ADB-CD8B-8E93-5D1F-83B85FF5FD7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4B006A4-7209-0F73-86B3-6491AAAE9BB4}"/>
              </a:ext>
            </a:extLst>
          </p:cNvPr>
          <p:cNvSpPr txBox="1"/>
          <p:nvPr/>
        </p:nvSpPr>
        <p:spPr>
          <a:xfrm>
            <a:off x="1371600" y="-11430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FFFFFF"/>
                </a:solidFill>
                <a:latin typeface="Garet"/>
                <a:ea typeface="Garet"/>
                <a:cs typeface="Garet"/>
                <a:sym typeface="Garet"/>
              </a:rPr>
              <a:t>Analysis</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22A9EEED-7534-7A20-3A48-37F2D0EE2804}"/>
              </a:ext>
            </a:extLst>
          </p:cNvPr>
          <p:cNvSpPr txBox="1"/>
          <p:nvPr/>
        </p:nvSpPr>
        <p:spPr>
          <a:xfrm>
            <a:off x="1447800" y="1280312"/>
            <a:ext cx="117348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Covariate Relationships</a:t>
            </a:r>
          </a:p>
        </p:txBody>
      </p:sp>
      <p:pic>
        <p:nvPicPr>
          <p:cNvPr id="18" name="Picture 17" descr="A graph of a graph&#10;&#10;AI-generated content may be incorrect.">
            <a:extLst>
              <a:ext uri="{FF2B5EF4-FFF2-40B4-BE49-F238E27FC236}">
                <a16:creationId xmlns:a16="http://schemas.microsoft.com/office/drawing/2014/main" id="{40C0F025-9962-D14A-3524-1DF0F8353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803500"/>
            <a:ext cx="7200000" cy="4680000"/>
          </a:xfrm>
          <a:prstGeom prst="rect">
            <a:avLst/>
          </a:prstGeom>
          <a:ln>
            <a:solidFill>
              <a:srgbClr val="3C5162"/>
            </a:solidFill>
          </a:ln>
        </p:spPr>
      </p:pic>
      <p:pic>
        <p:nvPicPr>
          <p:cNvPr id="20" name="Picture 19" descr="A graph of a data center&#10;&#10;AI-generated content may be incorrect.">
            <a:extLst>
              <a:ext uri="{FF2B5EF4-FFF2-40B4-BE49-F238E27FC236}">
                <a16:creationId xmlns:a16="http://schemas.microsoft.com/office/drawing/2014/main" id="{625DA613-19CB-D1D0-4598-98FCC759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402" y="2803500"/>
            <a:ext cx="7200001" cy="4680000"/>
          </a:xfrm>
          <a:prstGeom prst="rect">
            <a:avLst/>
          </a:prstGeom>
          <a:ln>
            <a:solidFill>
              <a:srgbClr val="3C5162"/>
            </a:solidFill>
          </a:ln>
        </p:spPr>
      </p:pic>
      <p:sp>
        <p:nvSpPr>
          <p:cNvPr id="2" name="TextBox 1">
            <a:extLst>
              <a:ext uri="{FF2B5EF4-FFF2-40B4-BE49-F238E27FC236}">
                <a16:creationId xmlns:a16="http://schemas.microsoft.com/office/drawing/2014/main" id="{A05A777A-43A6-5DA0-5BA5-068E7313C66F}"/>
              </a:ext>
            </a:extLst>
          </p:cNvPr>
          <p:cNvSpPr txBox="1"/>
          <p:nvPr/>
        </p:nvSpPr>
        <p:spPr>
          <a:xfrm>
            <a:off x="3695700" y="8343900"/>
            <a:ext cx="10896600" cy="1077218"/>
          </a:xfrm>
          <a:prstGeom prst="rect">
            <a:avLst/>
          </a:prstGeom>
          <a:noFill/>
        </p:spPr>
        <p:txBody>
          <a:bodyPr wrap="square">
            <a:spAutoFit/>
          </a:bodyPr>
          <a:lstStyle/>
          <a:p>
            <a:pPr algn="ctr"/>
            <a:r>
              <a:rPr lang="en-CA" sz="3200" b="1" dirty="0">
                <a:solidFill>
                  <a:srgbClr val="3C5162"/>
                </a:solidFill>
                <a:latin typeface="Garet Bold" panose="020B0604020202020204" charset="0"/>
              </a:rPr>
              <a:t>Stronger intensity at low distance values for both species</a:t>
            </a:r>
            <a:endParaRPr lang="en-CA" sz="3200" dirty="0">
              <a:latin typeface="Garet Bold" panose="020B0604020202020204" charset="0"/>
            </a:endParaRPr>
          </a:p>
        </p:txBody>
      </p:sp>
      <p:sp>
        <p:nvSpPr>
          <p:cNvPr id="3" name="Oval 2">
            <a:extLst>
              <a:ext uri="{FF2B5EF4-FFF2-40B4-BE49-F238E27FC236}">
                <a16:creationId xmlns:a16="http://schemas.microsoft.com/office/drawing/2014/main" id="{F858C537-3E46-9222-01C1-D48FC53C16D0}"/>
              </a:ext>
            </a:extLst>
          </p:cNvPr>
          <p:cNvSpPr/>
          <p:nvPr/>
        </p:nvSpPr>
        <p:spPr>
          <a:xfrm>
            <a:off x="5465064" y="6126480"/>
            <a:ext cx="304800" cy="304800"/>
          </a:xfrm>
          <a:prstGeom prst="ellipse">
            <a:avLst/>
          </a:prstGeom>
          <a:noFill/>
          <a:ln>
            <a:solidFill>
              <a:srgbClr val="3C51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426CF955-7BCE-6A2A-4BF0-A66BE135AB8A}"/>
              </a:ext>
            </a:extLst>
          </p:cNvPr>
          <p:cNvCxnSpPr/>
          <p:nvPr/>
        </p:nvCxnSpPr>
        <p:spPr>
          <a:xfrm flipV="1">
            <a:off x="5638800" y="5905500"/>
            <a:ext cx="762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87735AD-EB11-C207-F298-2A956A6DB744}"/>
              </a:ext>
            </a:extLst>
          </p:cNvPr>
          <p:cNvSpPr txBox="1"/>
          <p:nvPr/>
        </p:nvSpPr>
        <p:spPr>
          <a:xfrm>
            <a:off x="5715000" y="5677436"/>
            <a:ext cx="3961813" cy="338554"/>
          </a:xfrm>
          <a:prstGeom prst="rect">
            <a:avLst/>
          </a:prstGeom>
          <a:noFill/>
        </p:spPr>
        <p:txBody>
          <a:bodyPr wrap="square">
            <a:spAutoFit/>
          </a:bodyPr>
          <a:lstStyle/>
          <a:p>
            <a:r>
              <a:rPr lang="en-CA" sz="1600" b="1" i="0" dirty="0">
                <a:solidFill>
                  <a:srgbClr val="3C5162"/>
                </a:solidFill>
                <a:effectLst/>
                <a:latin typeface="Garet" panose="020B0604020202020204" charset="0"/>
              </a:rPr>
              <a:t>Exception</a:t>
            </a:r>
            <a:endParaRPr lang="en-CA" sz="1600" dirty="0">
              <a:latin typeface="Garet" panose="020B0604020202020204" charset="0"/>
            </a:endParaRPr>
          </a:p>
        </p:txBody>
      </p:sp>
    </p:spTree>
    <p:extLst>
      <p:ext uri="{BB962C8B-B14F-4D97-AF65-F5344CB8AC3E}">
        <p14:creationId xmlns:p14="http://schemas.microsoft.com/office/powerpoint/2010/main" val="495471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F2CE667B-23CD-219A-738D-FE326FD988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77D5C27-C6D2-8F80-DD41-449D309D2D4C}"/>
              </a:ext>
            </a:extLst>
          </p:cNvPr>
          <p:cNvSpPr txBox="1"/>
          <p:nvPr/>
        </p:nvSpPr>
        <p:spPr>
          <a:xfrm>
            <a:off x="1371600" y="-11430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FFFFFF"/>
                </a:solidFill>
                <a:latin typeface="Garet"/>
                <a:ea typeface="Garet"/>
                <a:cs typeface="Garet"/>
                <a:sym typeface="Garet"/>
              </a:rPr>
              <a:t>Analysis</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5BFBEB32-DD45-855E-E36A-89BF82CB52B2}"/>
              </a:ext>
            </a:extLst>
          </p:cNvPr>
          <p:cNvSpPr txBox="1"/>
          <p:nvPr/>
        </p:nvSpPr>
        <p:spPr>
          <a:xfrm>
            <a:off x="1447800" y="1280312"/>
            <a:ext cx="117348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Covariate Relationships</a:t>
            </a:r>
          </a:p>
        </p:txBody>
      </p:sp>
      <p:pic>
        <p:nvPicPr>
          <p:cNvPr id="7" name="Picture 6" descr="A graph of a graph showing a forest cover&#10;&#10;AI-generated content may be incorrect.">
            <a:extLst>
              <a:ext uri="{FF2B5EF4-FFF2-40B4-BE49-F238E27FC236}">
                <a16:creationId xmlns:a16="http://schemas.microsoft.com/office/drawing/2014/main" id="{8425FF4E-39CE-1278-4B6A-BD14F9FA9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803500"/>
            <a:ext cx="7200001" cy="4680000"/>
          </a:xfrm>
          <a:prstGeom prst="rect">
            <a:avLst/>
          </a:prstGeom>
          <a:ln>
            <a:solidFill>
              <a:srgbClr val="3C5162"/>
            </a:solidFill>
          </a:ln>
        </p:spPr>
      </p:pic>
      <p:pic>
        <p:nvPicPr>
          <p:cNvPr id="10" name="Picture 9" descr="A graph of a forest cover&#10;&#10;AI-generated content may be incorrect.">
            <a:extLst>
              <a:ext uri="{FF2B5EF4-FFF2-40B4-BE49-F238E27FC236}">
                <a16:creationId xmlns:a16="http://schemas.microsoft.com/office/drawing/2014/main" id="{2A281F86-8100-EAAF-4445-52FBC0BF9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401" y="2803500"/>
            <a:ext cx="7200001" cy="4680000"/>
          </a:xfrm>
          <a:prstGeom prst="rect">
            <a:avLst/>
          </a:prstGeom>
          <a:ln>
            <a:solidFill>
              <a:srgbClr val="3C5162"/>
            </a:solidFill>
          </a:ln>
        </p:spPr>
      </p:pic>
      <p:sp>
        <p:nvSpPr>
          <p:cNvPr id="2" name="TextBox 1">
            <a:extLst>
              <a:ext uri="{FF2B5EF4-FFF2-40B4-BE49-F238E27FC236}">
                <a16:creationId xmlns:a16="http://schemas.microsoft.com/office/drawing/2014/main" id="{1A7E79B3-C011-2F36-E0B1-CC8F1E97A4FC}"/>
              </a:ext>
            </a:extLst>
          </p:cNvPr>
          <p:cNvSpPr txBox="1"/>
          <p:nvPr/>
        </p:nvSpPr>
        <p:spPr>
          <a:xfrm>
            <a:off x="3695700" y="8343900"/>
            <a:ext cx="10896600" cy="1077218"/>
          </a:xfrm>
          <a:prstGeom prst="rect">
            <a:avLst/>
          </a:prstGeom>
          <a:noFill/>
        </p:spPr>
        <p:txBody>
          <a:bodyPr wrap="square">
            <a:spAutoFit/>
          </a:bodyPr>
          <a:lstStyle/>
          <a:p>
            <a:pPr algn="ctr"/>
            <a:r>
              <a:rPr lang="en-CA" sz="3200" b="1" dirty="0">
                <a:solidFill>
                  <a:srgbClr val="3C5162"/>
                </a:solidFill>
                <a:latin typeface="Garet Bold" panose="020B0604020202020204" charset="0"/>
              </a:rPr>
              <a:t>Quadratic relationships with varying intensity depending on species</a:t>
            </a:r>
            <a:endParaRPr lang="en-CA" sz="3200" dirty="0">
              <a:latin typeface="Garet Bold" panose="020B0604020202020204" charset="0"/>
            </a:endParaRPr>
          </a:p>
        </p:txBody>
      </p:sp>
    </p:spTree>
    <p:extLst>
      <p:ext uri="{BB962C8B-B14F-4D97-AF65-F5344CB8AC3E}">
        <p14:creationId xmlns:p14="http://schemas.microsoft.com/office/powerpoint/2010/main" val="2581410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097E6B93-E388-A9B6-AD36-BE63B73B566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BD554FB-2080-0B68-CE15-F853B80BBFB5}"/>
              </a:ext>
            </a:extLst>
          </p:cNvPr>
          <p:cNvSpPr txBox="1"/>
          <p:nvPr/>
        </p:nvSpPr>
        <p:spPr>
          <a:xfrm>
            <a:off x="1371600" y="-11430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FFFFFF"/>
                </a:solidFill>
                <a:latin typeface="Garet"/>
                <a:ea typeface="Garet"/>
                <a:cs typeface="Garet"/>
                <a:sym typeface="Garet"/>
              </a:rPr>
              <a:t>Analysis</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3D8AE36A-6BF2-E9EB-36FC-67799DCB7C06}"/>
              </a:ext>
            </a:extLst>
          </p:cNvPr>
          <p:cNvSpPr txBox="1"/>
          <p:nvPr/>
        </p:nvSpPr>
        <p:spPr>
          <a:xfrm>
            <a:off x="1447800" y="1280312"/>
            <a:ext cx="117348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Covariate Relationships</a:t>
            </a:r>
          </a:p>
        </p:txBody>
      </p:sp>
      <p:pic>
        <p:nvPicPr>
          <p:cNvPr id="10" name="Picture 9" descr="A graph of water and water&#10;&#10;AI-generated content may be incorrect.">
            <a:extLst>
              <a:ext uri="{FF2B5EF4-FFF2-40B4-BE49-F238E27FC236}">
                <a16:creationId xmlns:a16="http://schemas.microsoft.com/office/drawing/2014/main" id="{94363C9A-4564-9163-702D-BF1FE73D6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803500"/>
            <a:ext cx="7200001" cy="4680000"/>
          </a:xfrm>
          <a:prstGeom prst="rect">
            <a:avLst/>
          </a:prstGeom>
          <a:ln>
            <a:solidFill>
              <a:srgbClr val="3C5162"/>
            </a:solidFill>
          </a:ln>
        </p:spPr>
      </p:pic>
      <p:pic>
        <p:nvPicPr>
          <p:cNvPr id="12" name="Picture 11" descr="A graph of water and water&#10;&#10;AI-generated content may be incorrect.">
            <a:extLst>
              <a:ext uri="{FF2B5EF4-FFF2-40B4-BE49-F238E27FC236}">
                <a16:creationId xmlns:a16="http://schemas.microsoft.com/office/drawing/2014/main" id="{B0BCD89F-048A-5886-11F6-588A486DE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99" y="2803500"/>
            <a:ext cx="7200001" cy="4680000"/>
          </a:xfrm>
          <a:prstGeom prst="rect">
            <a:avLst/>
          </a:prstGeom>
          <a:ln>
            <a:solidFill>
              <a:srgbClr val="3C5162"/>
            </a:solidFill>
          </a:ln>
        </p:spPr>
      </p:pic>
      <p:sp>
        <p:nvSpPr>
          <p:cNvPr id="2" name="TextBox 1">
            <a:extLst>
              <a:ext uri="{FF2B5EF4-FFF2-40B4-BE49-F238E27FC236}">
                <a16:creationId xmlns:a16="http://schemas.microsoft.com/office/drawing/2014/main" id="{166B526A-ED8E-3D1D-2032-B5FF4A5F4367}"/>
              </a:ext>
            </a:extLst>
          </p:cNvPr>
          <p:cNvSpPr txBox="1"/>
          <p:nvPr/>
        </p:nvSpPr>
        <p:spPr>
          <a:xfrm>
            <a:off x="3695700" y="8343900"/>
            <a:ext cx="10896600" cy="1077218"/>
          </a:xfrm>
          <a:prstGeom prst="rect">
            <a:avLst/>
          </a:prstGeom>
          <a:noFill/>
        </p:spPr>
        <p:txBody>
          <a:bodyPr wrap="square">
            <a:spAutoFit/>
          </a:bodyPr>
          <a:lstStyle/>
          <a:p>
            <a:pPr algn="ctr"/>
            <a:r>
              <a:rPr lang="en-CA" sz="3200" b="1" dirty="0">
                <a:solidFill>
                  <a:srgbClr val="3C5162"/>
                </a:solidFill>
                <a:latin typeface="Garet Bold" panose="020B0604020202020204" charset="0"/>
              </a:rPr>
              <a:t>Complex/unclear relationships with water distance</a:t>
            </a:r>
            <a:endParaRPr lang="en-CA" sz="3200" dirty="0">
              <a:latin typeface="Garet Bold" panose="020B0604020202020204" charset="0"/>
            </a:endParaRPr>
          </a:p>
        </p:txBody>
      </p:sp>
    </p:spTree>
    <p:extLst>
      <p:ext uri="{BB962C8B-B14F-4D97-AF65-F5344CB8AC3E}">
        <p14:creationId xmlns:p14="http://schemas.microsoft.com/office/powerpoint/2010/main" val="353870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p:cNvGrpSpPr/>
        <p:nvPr/>
      </p:nvGrpSpPr>
      <p:grpSpPr>
        <a:xfrm>
          <a:off x="0" y="0"/>
          <a:ext cx="0" cy="0"/>
          <a:chOff x="0" y="0"/>
          <a:chExt cx="0" cy="0"/>
        </a:xfrm>
      </p:grpSpPr>
      <p:grpSp>
        <p:nvGrpSpPr>
          <p:cNvPr id="2" name="Group 2"/>
          <p:cNvGrpSpPr/>
          <p:nvPr/>
        </p:nvGrpSpPr>
        <p:grpSpPr>
          <a:xfrm>
            <a:off x="-225952" y="-163642"/>
            <a:ext cx="18739904" cy="4867596"/>
            <a:chOff x="0" y="0"/>
            <a:chExt cx="2903301" cy="754118"/>
          </a:xfrm>
        </p:grpSpPr>
        <p:sp>
          <p:nvSpPr>
            <p:cNvPr id="3" name="Freeform 3"/>
            <p:cNvSpPr/>
            <p:nvPr/>
          </p:nvSpPr>
          <p:spPr>
            <a:xfrm>
              <a:off x="0" y="0"/>
              <a:ext cx="2903301" cy="754118"/>
            </a:xfrm>
            <a:custGeom>
              <a:avLst/>
              <a:gdLst/>
              <a:ahLst/>
              <a:cxnLst/>
              <a:rect l="l" t="t" r="r" b="b"/>
              <a:pathLst>
                <a:path w="2903301" h="754118">
                  <a:moveTo>
                    <a:pt x="0" y="0"/>
                  </a:moveTo>
                  <a:lnTo>
                    <a:pt x="2903301" y="0"/>
                  </a:lnTo>
                  <a:lnTo>
                    <a:pt x="2903301" y="754118"/>
                  </a:lnTo>
                  <a:lnTo>
                    <a:pt x="0" y="754118"/>
                  </a:lnTo>
                  <a:close/>
                </a:path>
              </a:pathLst>
            </a:custGeom>
            <a:blipFill>
              <a:blip r:embed="rId2"/>
              <a:stretch>
                <a:fillRect t="-78250" b="-78250"/>
              </a:stretch>
            </a:blipFill>
          </p:spPr>
          <p:txBody>
            <a:bodyPr/>
            <a:lstStyle/>
            <a:p>
              <a:endParaRPr lang="en-CA"/>
            </a:p>
          </p:txBody>
        </p:sp>
      </p:grpSp>
      <p:sp>
        <p:nvSpPr>
          <p:cNvPr id="4" name="AutoShape 4"/>
          <p:cNvSpPr/>
          <p:nvPr/>
        </p:nvSpPr>
        <p:spPr>
          <a:xfrm flipV="1">
            <a:off x="4866702" y="-3045"/>
            <a:ext cx="8554596" cy="10287000"/>
          </a:xfrm>
          <a:prstGeom prst="line">
            <a:avLst/>
          </a:prstGeom>
          <a:ln w="9525" cap="flat">
            <a:solidFill>
              <a:srgbClr val="FFFFFF"/>
            </a:solidFill>
            <a:prstDash val="solid"/>
            <a:headEnd type="none" w="sm" len="sm"/>
            <a:tailEnd type="none" w="sm" len="sm"/>
          </a:ln>
        </p:spPr>
        <p:txBody>
          <a:bodyPr/>
          <a:lstStyle/>
          <a:p>
            <a:endParaRPr lang="en-CA"/>
          </a:p>
        </p:txBody>
      </p:sp>
      <p:sp>
        <p:nvSpPr>
          <p:cNvPr id="5" name="TextBox 5"/>
          <p:cNvSpPr txBox="1"/>
          <p:nvPr/>
        </p:nvSpPr>
        <p:spPr>
          <a:xfrm>
            <a:off x="1686896" y="5806211"/>
            <a:ext cx="9010744" cy="1251475"/>
          </a:xfrm>
          <a:prstGeom prst="rect">
            <a:avLst/>
          </a:prstGeom>
        </p:spPr>
        <p:txBody>
          <a:bodyPr lIns="0" tIns="0" rIns="0" bIns="0" rtlCol="0" anchor="t">
            <a:spAutoFit/>
          </a:bodyPr>
          <a:lstStyle/>
          <a:p>
            <a:pPr algn="l">
              <a:lnSpc>
                <a:spcPts val="10216"/>
              </a:lnSpc>
              <a:spcBef>
                <a:spcPct val="0"/>
              </a:spcBef>
            </a:pPr>
            <a:r>
              <a:rPr lang="en-US" sz="7297">
                <a:solidFill>
                  <a:srgbClr val="FFFFFF"/>
                </a:solidFill>
                <a:latin typeface="Garet"/>
                <a:ea typeface="Garet"/>
                <a:cs typeface="Garet"/>
                <a:sym typeface="Garet"/>
              </a:rPr>
              <a:t>TABLE OF</a:t>
            </a:r>
          </a:p>
        </p:txBody>
      </p:sp>
      <p:sp>
        <p:nvSpPr>
          <p:cNvPr id="6" name="TextBox 6"/>
          <p:cNvSpPr txBox="1"/>
          <p:nvPr/>
        </p:nvSpPr>
        <p:spPr>
          <a:xfrm>
            <a:off x="1686896" y="6683958"/>
            <a:ext cx="9961025" cy="2053319"/>
          </a:xfrm>
          <a:prstGeom prst="rect">
            <a:avLst/>
          </a:prstGeom>
        </p:spPr>
        <p:txBody>
          <a:bodyPr lIns="0" tIns="0" rIns="0" bIns="0" rtlCol="0" anchor="t">
            <a:spAutoFit/>
          </a:bodyPr>
          <a:lstStyle/>
          <a:p>
            <a:pPr algn="l">
              <a:lnSpc>
                <a:spcPts val="16619"/>
              </a:lnSpc>
              <a:spcBef>
                <a:spcPct val="0"/>
              </a:spcBef>
            </a:pPr>
            <a:r>
              <a:rPr lang="en-US" sz="11871" dirty="0">
                <a:solidFill>
                  <a:srgbClr val="FFFFFF"/>
                </a:solidFill>
                <a:latin typeface="Garet"/>
                <a:ea typeface="Garet"/>
                <a:cs typeface="Garet"/>
                <a:sym typeface="Garet"/>
              </a:rPr>
              <a:t>CONTENTS</a:t>
            </a:r>
          </a:p>
        </p:txBody>
      </p:sp>
      <p:sp>
        <p:nvSpPr>
          <p:cNvPr id="7" name="TextBox 7"/>
          <p:cNvSpPr txBox="1"/>
          <p:nvPr/>
        </p:nvSpPr>
        <p:spPr>
          <a:xfrm>
            <a:off x="13125600" y="5369131"/>
            <a:ext cx="4095599" cy="494238"/>
          </a:xfrm>
          <a:prstGeom prst="rect">
            <a:avLst/>
          </a:prstGeom>
        </p:spPr>
        <p:txBody>
          <a:bodyPr wrap="square" lIns="0" tIns="0" rIns="0" bIns="0" rtlCol="0" anchor="t">
            <a:spAutoFit/>
          </a:bodyPr>
          <a:lstStyle/>
          <a:p>
            <a:pPr algn="l">
              <a:lnSpc>
                <a:spcPts val="3985"/>
              </a:lnSpc>
              <a:spcBef>
                <a:spcPct val="0"/>
              </a:spcBef>
            </a:pPr>
            <a:r>
              <a:rPr lang="en-US" sz="2846" dirty="0">
                <a:solidFill>
                  <a:srgbClr val="FFFFFF"/>
                </a:solidFill>
                <a:latin typeface="Garet"/>
                <a:ea typeface="Garet"/>
                <a:cs typeface="Garet"/>
                <a:sym typeface="Garet"/>
              </a:rPr>
              <a:t>| INTRODUCTION</a:t>
            </a:r>
          </a:p>
        </p:txBody>
      </p:sp>
      <p:sp>
        <p:nvSpPr>
          <p:cNvPr id="8" name="TextBox 8"/>
          <p:cNvSpPr txBox="1"/>
          <p:nvPr/>
        </p:nvSpPr>
        <p:spPr>
          <a:xfrm>
            <a:off x="13125600" y="6297489"/>
            <a:ext cx="3104999" cy="494238"/>
          </a:xfrm>
          <a:prstGeom prst="rect">
            <a:avLst/>
          </a:prstGeom>
        </p:spPr>
        <p:txBody>
          <a:bodyPr wrap="square" lIns="0" tIns="0" rIns="0" bIns="0" rtlCol="0" anchor="t">
            <a:spAutoFit/>
          </a:bodyPr>
          <a:lstStyle/>
          <a:p>
            <a:pPr algn="l">
              <a:lnSpc>
                <a:spcPts val="3985"/>
              </a:lnSpc>
              <a:spcBef>
                <a:spcPct val="0"/>
              </a:spcBef>
            </a:pPr>
            <a:r>
              <a:rPr lang="en-US" sz="2846" dirty="0">
                <a:solidFill>
                  <a:srgbClr val="FFFFFF"/>
                </a:solidFill>
                <a:latin typeface="Garet"/>
                <a:ea typeface="Garet"/>
                <a:cs typeface="Garet"/>
                <a:sym typeface="Garet"/>
              </a:rPr>
              <a:t>| METHODS</a:t>
            </a:r>
          </a:p>
        </p:txBody>
      </p:sp>
      <p:sp>
        <p:nvSpPr>
          <p:cNvPr id="9" name="TextBox 9"/>
          <p:cNvSpPr txBox="1"/>
          <p:nvPr/>
        </p:nvSpPr>
        <p:spPr>
          <a:xfrm>
            <a:off x="13125601" y="7237468"/>
            <a:ext cx="2984632" cy="494238"/>
          </a:xfrm>
          <a:prstGeom prst="rect">
            <a:avLst/>
          </a:prstGeom>
        </p:spPr>
        <p:txBody>
          <a:bodyPr lIns="0" tIns="0" rIns="0" bIns="0" rtlCol="0" anchor="t">
            <a:spAutoFit/>
          </a:bodyPr>
          <a:lstStyle/>
          <a:p>
            <a:pPr algn="l">
              <a:lnSpc>
                <a:spcPts val="3985"/>
              </a:lnSpc>
              <a:spcBef>
                <a:spcPct val="0"/>
              </a:spcBef>
            </a:pPr>
            <a:r>
              <a:rPr lang="en-US" sz="2846" dirty="0">
                <a:solidFill>
                  <a:srgbClr val="FFFFFF"/>
                </a:solidFill>
                <a:latin typeface="Garet"/>
                <a:ea typeface="Garet"/>
                <a:cs typeface="Garet"/>
                <a:sym typeface="Garet"/>
              </a:rPr>
              <a:t>| RESULTS</a:t>
            </a:r>
          </a:p>
        </p:txBody>
      </p:sp>
      <p:sp>
        <p:nvSpPr>
          <p:cNvPr id="10" name="TextBox 10"/>
          <p:cNvSpPr txBox="1"/>
          <p:nvPr/>
        </p:nvSpPr>
        <p:spPr>
          <a:xfrm>
            <a:off x="13125601" y="8200687"/>
            <a:ext cx="3104998" cy="494238"/>
          </a:xfrm>
          <a:prstGeom prst="rect">
            <a:avLst/>
          </a:prstGeom>
        </p:spPr>
        <p:txBody>
          <a:bodyPr wrap="square" lIns="0" tIns="0" rIns="0" bIns="0" rtlCol="0" anchor="t">
            <a:spAutoFit/>
          </a:bodyPr>
          <a:lstStyle/>
          <a:p>
            <a:pPr algn="l">
              <a:lnSpc>
                <a:spcPts val="3985"/>
              </a:lnSpc>
              <a:spcBef>
                <a:spcPct val="0"/>
              </a:spcBef>
            </a:pPr>
            <a:r>
              <a:rPr lang="en-US" sz="2846" dirty="0">
                <a:solidFill>
                  <a:srgbClr val="FFFFFF"/>
                </a:solidFill>
                <a:latin typeface="Garet"/>
                <a:ea typeface="Garet"/>
                <a:cs typeface="Garet"/>
                <a:sym typeface="Garet"/>
              </a:rPr>
              <a:t>| DISCUSSION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EB504315-A330-02C0-5E7F-321713DA29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3B3BC05-FB37-4E30-6DF7-38563EC632B8}"/>
              </a:ext>
            </a:extLst>
          </p:cNvPr>
          <p:cNvSpPr txBox="1"/>
          <p:nvPr/>
        </p:nvSpPr>
        <p:spPr>
          <a:xfrm>
            <a:off x="1371600" y="-11430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FFFFFF"/>
                </a:solidFill>
                <a:latin typeface="Garet"/>
                <a:ea typeface="Garet"/>
                <a:cs typeface="Garet"/>
                <a:sym typeface="Garet"/>
              </a:rPr>
              <a:t>Analysis</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04EBB805-2E7A-F2A4-0EA3-C1F3CEF1C3FE}"/>
              </a:ext>
            </a:extLst>
          </p:cNvPr>
          <p:cNvSpPr txBox="1"/>
          <p:nvPr/>
        </p:nvSpPr>
        <p:spPr>
          <a:xfrm>
            <a:off x="1447800" y="1280312"/>
            <a:ext cx="117348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Covariate Relationships</a:t>
            </a:r>
          </a:p>
        </p:txBody>
      </p:sp>
      <p:pic>
        <p:nvPicPr>
          <p:cNvPr id="7" name="Picture 6" descr="A graph of a graph of a number of numbers&#10;&#10;AI-generated content may be incorrect.">
            <a:extLst>
              <a:ext uri="{FF2B5EF4-FFF2-40B4-BE49-F238E27FC236}">
                <a16:creationId xmlns:a16="http://schemas.microsoft.com/office/drawing/2014/main" id="{875F0101-C7FC-B1BD-29AC-591C56A81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803500"/>
            <a:ext cx="7200001" cy="4680000"/>
          </a:xfrm>
          <a:prstGeom prst="rect">
            <a:avLst/>
          </a:prstGeom>
          <a:ln>
            <a:solidFill>
              <a:srgbClr val="3C5162"/>
            </a:solidFill>
          </a:ln>
        </p:spPr>
      </p:pic>
      <p:pic>
        <p:nvPicPr>
          <p:cNvPr id="10" name="Picture 9" descr="A graph of a function&#10;&#10;AI-generated content may be incorrect.">
            <a:extLst>
              <a:ext uri="{FF2B5EF4-FFF2-40B4-BE49-F238E27FC236}">
                <a16:creationId xmlns:a16="http://schemas.microsoft.com/office/drawing/2014/main" id="{7BDF85CF-B83A-8933-9E13-0A816E403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399" y="2803500"/>
            <a:ext cx="7200001" cy="4680000"/>
          </a:xfrm>
          <a:prstGeom prst="rect">
            <a:avLst/>
          </a:prstGeom>
          <a:ln>
            <a:solidFill>
              <a:srgbClr val="3C5162"/>
            </a:solidFill>
          </a:ln>
        </p:spPr>
      </p:pic>
      <p:sp>
        <p:nvSpPr>
          <p:cNvPr id="2" name="TextBox 1">
            <a:extLst>
              <a:ext uri="{FF2B5EF4-FFF2-40B4-BE49-F238E27FC236}">
                <a16:creationId xmlns:a16="http://schemas.microsoft.com/office/drawing/2014/main" id="{F920F25C-1C50-4696-1729-6F65F390FF69}"/>
              </a:ext>
            </a:extLst>
          </p:cNvPr>
          <p:cNvSpPr txBox="1"/>
          <p:nvPr/>
        </p:nvSpPr>
        <p:spPr>
          <a:xfrm>
            <a:off x="3695700" y="8343900"/>
            <a:ext cx="10896600" cy="1077218"/>
          </a:xfrm>
          <a:prstGeom prst="rect">
            <a:avLst/>
          </a:prstGeom>
          <a:noFill/>
        </p:spPr>
        <p:txBody>
          <a:bodyPr wrap="square">
            <a:spAutoFit/>
          </a:bodyPr>
          <a:lstStyle/>
          <a:p>
            <a:pPr algn="ctr"/>
            <a:r>
              <a:rPr lang="en-CA" sz="3200" b="1" dirty="0">
                <a:solidFill>
                  <a:srgbClr val="3C5162"/>
                </a:solidFill>
                <a:latin typeface="Garet Bold" panose="020B0604020202020204" charset="0"/>
              </a:rPr>
              <a:t>Higher HFI points toward a higher intensity of species</a:t>
            </a:r>
            <a:endParaRPr lang="en-CA" sz="3200" dirty="0">
              <a:latin typeface="Garet Bold" panose="020B0604020202020204" charset="0"/>
            </a:endParaRPr>
          </a:p>
        </p:txBody>
      </p:sp>
    </p:spTree>
    <p:extLst>
      <p:ext uri="{BB962C8B-B14F-4D97-AF65-F5344CB8AC3E}">
        <p14:creationId xmlns:p14="http://schemas.microsoft.com/office/powerpoint/2010/main" val="1028853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A7DB6869-9590-2B0E-B129-F0152B0681C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C7D45D2-6837-3E32-4F86-7D21839AB31D}"/>
              </a:ext>
            </a:extLst>
          </p:cNvPr>
          <p:cNvSpPr txBox="1"/>
          <p:nvPr/>
        </p:nvSpPr>
        <p:spPr>
          <a:xfrm>
            <a:off x="1371600" y="-11430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FFFFFF"/>
                </a:solidFill>
                <a:latin typeface="Garet"/>
                <a:ea typeface="Garet"/>
                <a:cs typeface="Garet"/>
                <a:sym typeface="Garet"/>
              </a:rPr>
              <a:t>Analysis</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9B1A4C69-8AF5-1464-1C8E-1C2B72EDE139}"/>
              </a:ext>
            </a:extLst>
          </p:cNvPr>
          <p:cNvSpPr txBox="1"/>
          <p:nvPr/>
        </p:nvSpPr>
        <p:spPr>
          <a:xfrm>
            <a:off x="1447800" y="1280312"/>
            <a:ext cx="117348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Covariate Relationships</a:t>
            </a:r>
          </a:p>
        </p:txBody>
      </p:sp>
      <p:pic>
        <p:nvPicPr>
          <p:cNvPr id="8" name="Picture 7" descr="A graph of a graph showing a number of numbers and a barcode&#10;&#10;AI-generated content may be incorrect.">
            <a:extLst>
              <a:ext uri="{FF2B5EF4-FFF2-40B4-BE49-F238E27FC236}">
                <a16:creationId xmlns:a16="http://schemas.microsoft.com/office/drawing/2014/main" id="{08C4BE73-DCBC-8922-5F6D-522A74AAA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803500"/>
            <a:ext cx="7200001" cy="4680000"/>
          </a:xfrm>
          <a:prstGeom prst="rect">
            <a:avLst/>
          </a:prstGeom>
          <a:ln>
            <a:solidFill>
              <a:srgbClr val="3C5162"/>
            </a:solidFill>
          </a:ln>
        </p:spPr>
      </p:pic>
      <p:pic>
        <p:nvPicPr>
          <p:cNvPr id="10" name="Picture 9" descr="A graph of a graph showing a curve&#10;&#10;AI-generated content may be incorrect.">
            <a:extLst>
              <a:ext uri="{FF2B5EF4-FFF2-40B4-BE49-F238E27FC236}">
                <a16:creationId xmlns:a16="http://schemas.microsoft.com/office/drawing/2014/main" id="{8C55BAB3-0A75-ACEB-43BA-0A20112CD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401" y="2803500"/>
            <a:ext cx="7200001" cy="4680000"/>
          </a:xfrm>
          <a:prstGeom prst="rect">
            <a:avLst/>
          </a:prstGeom>
          <a:ln>
            <a:solidFill>
              <a:srgbClr val="3C5162"/>
            </a:solidFill>
          </a:ln>
        </p:spPr>
      </p:pic>
      <p:sp>
        <p:nvSpPr>
          <p:cNvPr id="2" name="TextBox 1">
            <a:extLst>
              <a:ext uri="{FF2B5EF4-FFF2-40B4-BE49-F238E27FC236}">
                <a16:creationId xmlns:a16="http://schemas.microsoft.com/office/drawing/2014/main" id="{FCCEE311-CD96-693E-9B2B-B0832430FD76}"/>
              </a:ext>
            </a:extLst>
          </p:cNvPr>
          <p:cNvSpPr txBox="1"/>
          <p:nvPr/>
        </p:nvSpPr>
        <p:spPr>
          <a:xfrm>
            <a:off x="3695700" y="8343900"/>
            <a:ext cx="10896600" cy="1077218"/>
          </a:xfrm>
          <a:prstGeom prst="rect">
            <a:avLst/>
          </a:prstGeom>
          <a:noFill/>
        </p:spPr>
        <p:txBody>
          <a:bodyPr wrap="square">
            <a:spAutoFit/>
          </a:bodyPr>
          <a:lstStyle/>
          <a:p>
            <a:pPr algn="ctr"/>
            <a:r>
              <a:rPr lang="en-CA" sz="3200" b="1" dirty="0">
                <a:solidFill>
                  <a:srgbClr val="3C5162"/>
                </a:solidFill>
                <a:latin typeface="Garet Bold" panose="020B0604020202020204" charset="0"/>
              </a:rPr>
              <a:t>Quadratic relationships at low elevation levels for both species</a:t>
            </a:r>
            <a:endParaRPr lang="en-CA" sz="3200" dirty="0">
              <a:latin typeface="Garet Bold" panose="020B0604020202020204" charset="0"/>
            </a:endParaRPr>
          </a:p>
        </p:txBody>
      </p:sp>
    </p:spTree>
    <p:extLst>
      <p:ext uri="{BB962C8B-B14F-4D97-AF65-F5344CB8AC3E}">
        <p14:creationId xmlns:p14="http://schemas.microsoft.com/office/powerpoint/2010/main" val="2949274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p:cNvGrpSpPr/>
        <p:nvPr/>
      </p:nvGrpSpPr>
      <p:grpSpPr>
        <a:xfrm>
          <a:off x="0" y="0"/>
          <a:ext cx="0" cy="0"/>
          <a:chOff x="0" y="0"/>
          <a:chExt cx="0" cy="0"/>
        </a:xfrm>
      </p:grpSpPr>
      <p:sp>
        <p:nvSpPr>
          <p:cNvPr id="2" name="AutoShape 2"/>
          <p:cNvSpPr/>
          <p:nvPr/>
        </p:nvSpPr>
        <p:spPr>
          <a:xfrm flipV="1">
            <a:off x="4866702" y="612765"/>
            <a:ext cx="8554596" cy="10287000"/>
          </a:xfrm>
          <a:prstGeom prst="line">
            <a:avLst/>
          </a:prstGeom>
          <a:ln w="9525" cap="flat">
            <a:solidFill>
              <a:srgbClr val="FFFFFF"/>
            </a:solidFill>
            <a:prstDash val="solid"/>
            <a:headEnd type="none" w="sm" len="sm"/>
            <a:tailEnd type="none" w="sm" len="sm"/>
          </a:ln>
        </p:spPr>
        <p:txBody>
          <a:bodyPr/>
          <a:lstStyle/>
          <a:p>
            <a:endParaRPr lang="en-CA"/>
          </a:p>
        </p:txBody>
      </p:sp>
      <p:sp>
        <p:nvSpPr>
          <p:cNvPr id="3" name="TextBox 3"/>
          <p:cNvSpPr txBox="1"/>
          <p:nvPr/>
        </p:nvSpPr>
        <p:spPr>
          <a:xfrm>
            <a:off x="1898735" y="1750986"/>
            <a:ext cx="9672589" cy="1261820"/>
          </a:xfrm>
          <a:prstGeom prst="rect">
            <a:avLst/>
          </a:prstGeom>
        </p:spPr>
        <p:txBody>
          <a:bodyPr wrap="square" lIns="0" tIns="0" rIns="0" bIns="0" rtlCol="0" anchor="t">
            <a:spAutoFit/>
          </a:bodyPr>
          <a:lstStyle/>
          <a:p>
            <a:pPr algn="l">
              <a:lnSpc>
                <a:spcPts val="10216"/>
              </a:lnSpc>
              <a:spcBef>
                <a:spcPct val="0"/>
              </a:spcBef>
            </a:pPr>
            <a:r>
              <a:rPr lang="en-US" sz="7297" dirty="0">
                <a:solidFill>
                  <a:srgbClr val="FFFFFF"/>
                </a:solidFill>
                <a:latin typeface="Garet"/>
                <a:ea typeface="Garet"/>
                <a:cs typeface="Garet"/>
                <a:sym typeface="Garet"/>
              </a:rPr>
              <a:t>POISSON PROCESS</a:t>
            </a:r>
          </a:p>
        </p:txBody>
      </p:sp>
      <p:sp>
        <p:nvSpPr>
          <p:cNvPr id="4" name="TextBox 4"/>
          <p:cNvSpPr txBox="1"/>
          <p:nvPr/>
        </p:nvSpPr>
        <p:spPr>
          <a:xfrm>
            <a:off x="1898736" y="2628732"/>
            <a:ext cx="9961025" cy="2053319"/>
          </a:xfrm>
          <a:prstGeom prst="rect">
            <a:avLst/>
          </a:prstGeom>
        </p:spPr>
        <p:txBody>
          <a:bodyPr lIns="0" tIns="0" rIns="0" bIns="0" rtlCol="0" anchor="t">
            <a:spAutoFit/>
          </a:bodyPr>
          <a:lstStyle/>
          <a:p>
            <a:pPr algn="l">
              <a:lnSpc>
                <a:spcPts val="16619"/>
              </a:lnSpc>
              <a:spcBef>
                <a:spcPct val="0"/>
              </a:spcBef>
            </a:pPr>
            <a:r>
              <a:rPr lang="en-US" sz="11871" dirty="0">
                <a:solidFill>
                  <a:srgbClr val="FFFFFF"/>
                </a:solidFill>
                <a:latin typeface="Garet"/>
                <a:ea typeface="Garet"/>
                <a:cs typeface="Garet"/>
                <a:sym typeface="Garet"/>
              </a:rPr>
              <a:t>RESULTS</a:t>
            </a:r>
          </a:p>
        </p:txBody>
      </p:sp>
      <p:grpSp>
        <p:nvGrpSpPr>
          <p:cNvPr id="5" name="Group 5"/>
          <p:cNvGrpSpPr/>
          <p:nvPr/>
        </p:nvGrpSpPr>
        <p:grpSpPr>
          <a:xfrm>
            <a:off x="11571325" y="0"/>
            <a:ext cx="6716675" cy="4424840"/>
            <a:chOff x="0" y="0"/>
            <a:chExt cx="1040589" cy="685524"/>
          </a:xfrm>
        </p:grpSpPr>
        <p:sp>
          <p:nvSpPr>
            <p:cNvPr id="6" name="Freeform 6"/>
            <p:cNvSpPr/>
            <p:nvPr/>
          </p:nvSpPr>
          <p:spPr>
            <a:xfrm>
              <a:off x="0" y="0"/>
              <a:ext cx="1040589" cy="685524"/>
            </a:xfrm>
            <a:custGeom>
              <a:avLst/>
              <a:gdLst/>
              <a:ahLst/>
              <a:cxnLst/>
              <a:rect l="l" t="t" r="r" b="b"/>
              <a:pathLst>
                <a:path w="1040589" h="685524">
                  <a:moveTo>
                    <a:pt x="0" y="0"/>
                  </a:moveTo>
                  <a:lnTo>
                    <a:pt x="1040589" y="0"/>
                  </a:lnTo>
                  <a:lnTo>
                    <a:pt x="1040589" y="685524"/>
                  </a:lnTo>
                  <a:lnTo>
                    <a:pt x="0" y="685524"/>
                  </a:lnTo>
                  <a:close/>
                </a:path>
              </a:pathLst>
            </a:custGeom>
            <a:blipFill>
              <a:blip r:embed="rId2"/>
              <a:stretch>
                <a:fillRect t="-566" b="-566"/>
              </a:stretch>
            </a:blipFill>
          </p:spPr>
          <p:txBody>
            <a:bodyPr/>
            <a:lstStyle/>
            <a:p>
              <a:endParaRPr lang="en-CA"/>
            </a:p>
          </p:txBody>
        </p:sp>
      </p:grpSp>
      <p:grpSp>
        <p:nvGrpSpPr>
          <p:cNvPr id="7" name="Group 7"/>
          <p:cNvGrpSpPr/>
          <p:nvPr/>
        </p:nvGrpSpPr>
        <p:grpSpPr>
          <a:xfrm>
            <a:off x="0" y="5756265"/>
            <a:ext cx="8615411" cy="4530735"/>
            <a:chOff x="0" y="0"/>
            <a:chExt cx="1334753" cy="701929"/>
          </a:xfrm>
        </p:grpSpPr>
        <p:sp>
          <p:nvSpPr>
            <p:cNvPr id="8" name="Freeform 8"/>
            <p:cNvSpPr/>
            <p:nvPr/>
          </p:nvSpPr>
          <p:spPr>
            <a:xfrm>
              <a:off x="0" y="0"/>
              <a:ext cx="1334753" cy="701929"/>
            </a:xfrm>
            <a:custGeom>
              <a:avLst/>
              <a:gdLst/>
              <a:ahLst/>
              <a:cxnLst/>
              <a:rect l="l" t="t" r="r" b="b"/>
              <a:pathLst>
                <a:path w="1334753" h="701929">
                  <a:moveTo>
                    <a:pt x="0" y="0"/>
                  </a:moveTo>
                  <a:lnTo>
                    <a:pt x="1334753" y="0"/>
                  </a:lnTo>
                  <a:lnTo>
                    <a:pt x="1334753" y="701929"/>
                  </a:lnTo>
                  <a:lnTo>
                    <a:pt x="0" y="701929"/>
                  </a:lnTo>
                  <a:close/>
                </a:path>
              </a:pathLst>
            </a:custGeom>
            <a:blipFill>
              <a:blip r:embed="rId3"/>
              <a:stretch>
                <a:fillRect t="-9423" b="-9423"/>
              </a:stretch>
            </a:blipFill>
          </p:spPr>
          <p:txBody>
            <a:bodyPr/>
            <a:lstStyle/>
            <a:p>
              <a:endParaRPr lang="en-CA"/>
            </a:p>
          </p:txBody>
        </p:sp>
      </p:grpSp>
      <p:sp>
        <p:nvSpPr>
          <p:cNvPr id="9" name="TextBox 9"/>
          <p:cNvSpPr txBox="1"/>
          <p:nvPr/>
        </p:nvSpPr>
        <p:spPr>
          <a:xfrm>
            <a:off x="11571325" y="5708640"/>
            <a:ext cx="5028230" cy="2962991"/>
          </a:xfrm>
          <a:prstGeom prst="rect">
            <a:avLst/>
          </a:prstGeom>
        </p:spPr>
        <p:txBody>
          <a:bodyPr lIns="0" tIns="0" rIns="0" bIns="0" rtlCol="0" anchor="t">
            <a:spAutoFit/>
          </a:bodyPr>
          <a:lstStyle/>
          <a:p>
            <a:pPr>
              <a:lnSpc>
                <a:spcPts val="2940"/>
              </a:lnSpc>
            </a:pPr>
            <a:r>
              <a:rPr lang="en-US" sz="2100" dirty="0">
                <a:solidFill>
                  <a:srgbClr val="FFFFFF"/>
                </a:solidFill>
                <a:latin typeface="Garet"/>
                <a:ea typeface="Garet"/>
                <a:cs typeface="Garet"/>
                <a:sym typeface="Garet"/>
              </a:rPr>
              <a:t>Using a Poisson process, we can approximate the distributions of our animal species through our various covariates. As we will see, it seems that data centers have an effect when considering their impact on animal distributions throughout the province.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DC7B1422-4C01-8CF0-C0A1-210D060D42AF}"/>
            </a:ext>
          </a:extLst>
        </p:cNvPr>
        <p:cNvGrpSpPr/>
        <p:nvPr/>
      </p:nvGrpSpPr>
      <p:grpSpPr>
        <a:xfrm>
          <a:off x="0" y="0"/>
          <a:ext cx="0" cy="0"/>
          <a:chOff x="0" y="0"/>
          <a:chExt cx="0" cy="0"/>
        </a:xfrm>
      </p:grpSpPr>
      <p:sp>
        <p:nvSpPr>
          <p:cNvPr id="6" name="TextBox 8">
            <a:extLst>
              <a:ext uri="{FF2B5EF4-FFF2-40B4-BE49-F238E27FC236}">
                <a16:creationId xmlns:a16="http://schemas.microsoft.com/office/drawing/2014/main" id="{D6D44B75-7789-7816-B345-8AA485D407B2}"/>
              </a:ext>
            </a:extLst>
          </p:cNvPr>
          <p:cNvSpPr txBox="1"/>
          <p:nvPr/>
        </p:nvSpPr>
        <p:spPr>
          <a:xfrm>
            <a:off x="1615055" y="2046048"/>
            <a:ext cx="117348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chemeClr val="bg1"/>
                </a:solidFill>
                <a:latin typeface="Garet"/>
                <a:ea typeface="Garet"/>
                <a:cs typeface="Garet"/>
                <a:sym typeface="Garet"/>
              </a:rPr>
              <a:t>FITTED MODEL:</a:t>
            </a:r>
          </a:p>
        </p:txBody>
      </p:sp>
      <p:sp>
        <p:nvSpPr>
          <p:cNvPr id="21" name="TextBox 20">
            <a:extLst>
              <a:ext uri="{FF2B5EF4-FFF2-40B4-BE49-F238E27FC236}">
                <a16:creationId xmlns:a16="http://schemas.microsoft.com/office/drawing/2014/main" id="{5067B160-E648-54DE-8B1A-AC532AAF82BE}"/>
              </a:ext>
            </a:extLst>
          </p:cNvPr>
          <p:cNvSpPr txBox="1"/>
          <p:nvPr/>
        </p:nvSpPr>
        <p:spPr>
          <a:xfrm>
            <a:off x="1615055" y="262890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3C5162"/>
                </a:solidFill>
                <a:latin typeface="Garet"/>
                <a:ea typeface="Garet"/>
                <a:cs typeface="Garet"/>
                <a:sym typeface="Garet"/>
              </a:rPr>
              <a:t>SALMON</a:t>
            </a:r>
            <a:endParaRPr lang="en-US" sz="11871" dirty="0">
              <a:solidFill>
                <a:srgbClr val="3C5162"/>
              </a:solidFill>
              <a:latin typeface="Garet"/>
              <a:ea typeface="Garet"/>
              <a:cs typeface="Garet"/>
              <a:sym typeface="Garet"/>
            </a:endParaRPr>
          </a:p>
        </p:txBody>
      </p:sp>
      <p:pic>
        <p:nvPicPr>
          <p:cNvPr id="23" name="Picture 22">
            <a:extLst>
              <a:ext uri="{FF2B5EF4-FFF2-40B4-BE49-F238E27FC236}">
                <a16:creationId xmlns:a16="http://schemas.microsoft.com/office/drawing/2014/main" id="{4FED885F-6753-A3F0-25E3-0C2E9B8C2E81}"/>
              </a:ext>
            </a:extLst>
          </p:cNvPr>
          <p:cNvPicPr>
            <a:picLocks noChangeAspect="1"/>
          </p:cNvPicPr>
          <p:nvPr/>
        </p:nvPicPr>
        <p:blipFill>
          <a:blip r:embed="rId2">
            <a:extLst>
              <a:ext uri="{28A0092B-C50C-407E-A947-70E740481C1C}">
                <a14:useLocalDpi xmlns:a14="http://schemas.microsoft.com/office/drawing/2010/main" val="0"/>
              </a:ext>
            </a:extLst>
          </a:blip>
          <a:srcRect l="18802" t="9414" r="10002" b="12620"/>
          <a:stretch/>
        </p:blipFill>
        <p:spPr>
          <a:xfrm>
            <a:off x="8763000" y="2476500"/>
            <a:ext cx="8153400" cy="5760000"/>
          </a:xfrm>
          <a:prstGeom prst="rect">
            <a:avLst/>
          </a:prstGeom>
          <a:ln>
            <a:solidFill>
              <a:schemeClr val="accent1"/>
            </a:solidFill>
          </a:ln>
        </p:spPr>
      </p:pic>
      <p:graphicFrame>
        <p:nvGraphicFramePr>
          <p:cNvPr id="26" name="Table 25">
            <a:extLst>
              <a:ext uri="{FF2B5EF4-FFF2-40B4-BE49-F238E27FC236}">
                <a16:creationId xmlns:a16="http://schemas.microsoft.com/office/drawing/2014/main" id="{D63BEB99-B20E-8207-69B5-611CCF50F3AF}"/>
              </a:ext>
            </a:extLst>
          </p:cNvPr>
          <p:cNvGraphicFramePr>
            <a:graphicFrameLocks noGrp="1"/>
          </p:cNvGraphicFramePr>
          <p:nvPr>
            <p:extLst>
              <p:ext uri="{D42A27DB-BD31-4B8C-83A1-F6EECF244321}">
                <p14:modId xmlns:p14="http://schemas.microsoft.com/office/powerpoint/2010/main" val="1982090562"/>
              </p:ext>
            </p:extLst>
          </p:nvPr>
        </p:nvGraphicFramePr>
        <p:xfrm>
          <a:off x="1615055" y="4716445"/>
          <a:ext cx="6324598" cy="2456433"/>
        </p:xfrm>
        <a:graphic>
          <a:graphicData uri="http://schemas.openxmlformats.org/drawingml/2006/table">
            <a:tbl>
              <a:tblPr>
                <a:tableStyleId>{793D81CF-94F2-401A-BA57-92F5A7B2D0C5}</a:tableStyleId>
              </a:tblPr>
              <a:tblGrid>
                <a:gridCol w="903514">
                  <a:extLst>
                    <a:ext uri="{9D8B030D-6E8A-4147-A177-3AD203B41FA5}">
                      <a16:colId xmlns:a16="http://schemas.microsoft.com/office/drawing/2014/main" val="3878227538"/>
                    </a:ext>
                  </a:extLst>
                </a:gridCol>
                <a:gridCol w="903514">
                  <a:extLst>
                    <a:ext uri="{9D8B030D-6E8A-4147-A177-3AD203B41FA5}">
                      <a16:colId xmlns:a16="http://schemas.microsoft.com/office/drawing/2014/main" val="1064696885"/>
                    </a:ext>
                  </a:extLst>
                </a:gridCol>
                <a:gridCol w="903514">
                  <a:extLst>
                    <a:ext uri="{9D8B030D-6E8A-4147-A177-3AD203B41FA5}">
                      <a16:colId xmlns:a16="http://schemas.microsoft.com/office/drawing/2014/main" val="3690742733"/>
                    </a:ext>
                  </a:extLst>
                </a:gridCol>
                <a:gridCol w="903514">
                  <a:extLst>
                    <a:ext uri="{9D8B030D-6E8A-4147-A177-3AD203B41FA5}">
                      <a16:colId xmlns:a16="http://schemas.microsoft.com/office/drawing/2014/main" val="1225195204"/>
                    </a:ext>
                  </a:extLst>
                </a:gridCol>
                <a:gridCol w="903514">
                  <a:extLst>
                    <a:ext uri="{9D8B030D-6E8A-4147-A177-3AD203B41FA5}">
                      <a16:colId xmlns:a16="http://schemas.microsoft.com/office/drawing/2014/main" val="1315808801"/>
                    </a:ext>
                  </a:extLst>
                </a:gridCol>
                <a:gridCol w="903514">
                  <a:extLst>
                    <a:ext uri="{9D8B030D-6E8A-4147-A177-3AD203B41FA5}">
                      <a16:colId xmlns:a16="http://schemas.microsoft.com/office/drawing/2014/main" val="3172044840"/>
                    </a:ext>
                  </a:extLst>
                </a:gridCol>
                <a:gridCol w="903514">
                  <a:extLst>
                    <a:ext uri="{9D8B030D-6E8A-4147-A177-3AD203B41FA5}">
                      <a16:colId xmlns:a16="http://schemas.microsoft.com/office/drawing/2014/main" val="276295184"/>
                    </a:ext>
                  </a:extLst>
                </a:gridCol>
              </a:tblGrid>
              <a:tr h="272937">
                <a:tc>
                  <a:txBody>
                    <a:bodyPr/>
                    <a:lstStyle/>
                    <a:p>
                      <a:pPr algn="ctr" fontAlgn="b"/>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a:solidFill>
                            <a:srgbClr val="000000"/>
                          </a:solidFill>
                          <a:effectLst/>
                          <a:latin typeface="Garet Bold" panose="020B0604020202020204" charset="0"/>
                        </a:rPr>
                        <a:t>Estimate</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a:solidFill>
                            <a:srgbClr val="000000"/>
                          </a:solidFill>
                          <a:effectLst/>
                          <a:latin typeface="Garet Bold" panose="020B0604020202020204" charset="0"/>
                        </a:rPr>
                        <a:t>S.E.</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a:solidFill>
                            <a:srgbClr val="000000"/>
                          </a:solidFill>
                          <a:effectLst/>
                          <a:latin typeface="Garet Bold" panose="020B0604020202020204" charset="0"/>
                        </a:rPr>
                        <a:t>CI95.lo</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a:solidFill>
                            <a:srgbClr val="000000"/>
                          </a:solidFill>
                          <a:effectLst/>
                          <a:latin typeface="Garet Bold" panose="020B0604020202020204" charset="0"/>
                        </a:rPr>
                        <a:t>CI95.hi</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err="1">
                          <a:solidFill>
                            <a:srgbClr val="000000"/>
                          </a:solidFill>
                          <a:effectLst/>
                          <a:latin typeface="Garet Bold" panose="020B0604020202020204" charset="0"/>
                        </a:rPr>
                        <a:t>Ztest</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err="1">
                          <a:solidFill>
                            <a:srgbClr val="000000"/>
                          </a:solidFill>
                          <a:effectLst/>
                          <a:latin typeface="Garet Bold" panose="020B0604020202020204" charset="0"/>
                        </a:rPr>
                        <a:t>Zval</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4097233162"/>
                  </a:ext>
                </a:extLst>
              </a:tr>
              <a:tr h="272937">
                <a:tc>
                  <a:txBody>
                    <a:bodyPr/>
                    <a:lstStyle/>
                    <a:p>
                      <a:pPr algn="l" fontAlgn="b"/>
                      <a:r>
                        <a:rPr lang="en-CA" sz="1200" b="0" u="none" strike="noStrike" dirty="0">
                          <a:solidFill>
                            <a:srgbClr val="000000"/>
                          </a:solidFill>
                          <a:effectLst/>
                          <a:latin typeface="Garet" panose="020B0604020202020204" charset="0"/>
                        </a:rPr>
                        <a:t>(Intercept)</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-18.6651</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0.192486</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-19.0424</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-18.2879</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u="none" strike="noStrike" dirty="0">
                          <a:solidFill>
                            <a:srgbClr val="000000"/>
                          </a:solidFill>
                          <a:effectLst/>
                          <a:latin typeface="Garet" panose="020B0604020202020204" charset="0"/>
                        </a:rPr>
                        <a:t>***</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-96.9686</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4245783158"/>
                  </a:ext>
                </a:extLst>
              </a:tr>
              <a:tr h="272937">
                <a:tc>
                  <a:txBody>
                    <a:bodyPr/>
                    <a:lstStyle/>
                    <a:p>
                      <a:pPr algn="l" fontAlgn="b"/>
                      <a:r>
                        <a:rPr lang="en-CA" sz="1200" b="0" u="none" strike="noStrike">
                          <a:solidFill>
                            <a:srgbClr val="000000"/>
                          </a:solidFill>
                          <a:effectLst/>
                          <a:latin typeface="Garet" panose="020B0604020202020204" charset="0"/>
                        </a:rPr>
                        <a:t>dc_dist</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-5.28E-06</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3.96E-07</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-6.05E-06</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-4.50E-06</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u="none" strike="noStrike">
                          <a:solidFill>
                            <a:srgbClr val="000000"/>
                          </a:solidFill>
                          <a:effectLst/>
                          <a:latin typeface="Garet" panose="020B0604020202020204" charset="0"/>
                        </a:rPr>
                        <a:t>***</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-13.3123</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1626772850"/>
                  </a:ext>
                </a:extLst>
              </a:tr>
              <a:tr h="272937">
                <a:tc>
                  <a:txBody>
                    <a:bodyPr/>
                    <a:lstStyle/>
                    <a:p>
                      <a:pPr algn="l" fontAlgn="b"/>
                      <a:r>
                        <a:rPr lang="en-CA" sz="1200" b="0" u="none" strike="noStrike">
                          <a:solidFill>
                            <a:srgbClr val="000000"/>
                          </a:solidFill>
                          <a:effectLst/>
                          <a:latin typeface="Garet" panose="020B0604020202020204" charset="0"/>
                        </a:rPr>
                        <a:t>hfi_im</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2.579698</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0.192688</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2.202037</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2.957359</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u="none" strike="noStrike">
                          <a:solidFill>
                            <a:srgbClr val="000000"/>
                          </a:solidFill>
                          <a:effectLst/>
                          <a:latin typeface="Garet" panose="020B0604020202020204" charset="0"/>
                        </a:rPr>
                        <a:t>***</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13.38797</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2117381097"/>
                  </a:ext>
                </a:extLst>
              </a:tr>
              <a:tr h="272937">
                <a:tc>
                  <a:txBody>
                    <a:bodyPr/>
                    <a:lstStyle/>
                    <a:p>
                      <a:pPr algn="l" fontAlgn="b"/>
                      <a:r>
                        <a:rPr lang="en-CA" sz="1200" b="0" u="none" strike="noStrike">
                          <a:solidFill>
                            <a:srgbClr val="000000"/>
                          </a:solidFill>
                          <a:effectLst/>
                          <a:latin typeface="Garet" panose="020B0604020202020204" charset="0"/>
                        </a:rPr>
                        <a:t>elev</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-0.00276</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0.000487</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-0.00372</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-0.00181</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u="none" strike="noStrike">
                          <a:solidFill>
                            <a:srgbClr val="000000"/>
                          </a:solidFill>
                          <a:effectLst/>
                          <a:latin typeface="Garet" panose="020B0604020202020204" charset="0"/>
                        </a:rPr>
                        <a:t>***</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-5.66653</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1273857596"/>
                  </a:ext>
                </a:extLst>
              </a:tr>
              <a:tr h="272937">
                <a:tc>
                  <a:txBody>
                    <a:bodyPr/>
                    <a:lstStyle/>
                    <a:p>
                      <a:pPr algn="l" fontAlgn="b"/>
                      <a:r>
                        <a:rPr lang="en-CA" sz="1200" b="0" u="none" strike="noStrike">
                          <a:solidFill>
                            <a:srgbClr val="000000"/>
                          </a:solidFill>
                          <a:effectLst/>
                          <a:latin typeface="Garet" panose="020B0604020202020204" charset="0"/>
                        </a:rPr>
                        <a:t>water</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-9.60E-05</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2.35E-05</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-0.00014</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-4.99E-05</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u="none" strike="noStrike">
                          <a:solidFill>
                            <a:srgbClr val="000000"/>
                          </a:solidFill>
                          <a:effectLst/>
                          <a:latin typeface="Garet" panose="020B0604020202020204" charset="0"/>
                        </a:rPr>
                        <a:t>***</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-4.07929</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128736677"/>
                  </a:ext>
                </a:extLst>
              </a:tr>
              <a:tr h="272937">
                <a:tc>
                  <a:txBody>
                    <a:bodyPr/>
                    <a:lstStyle/>
                    <a:p>
                      <a:pPr algn="l" fontAlgn="b"/>
                      <a:r>
                        <a:rPr lang="en-CA" sz="1200" b="0" u="none" strike="noStrike">
                          <a:solidFill>
                            <a:srgbClr val="000000"/>
                          </a:solidFill>
                          <a:effectLst/>
                          <a:latin typeface="Garet" panose="020B0604020202020204" charset="0"/>
                        </a:rPr>
                        <a:t>forest</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0.03002</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0.005167</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0.019893</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0.040147</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u="none" strike="noStrike">
                          <a:solidFill>
                            <a:srgbClr val="000000"/>
                          </a:solidFill>
                          <a:effectLst/>
                          <a:latin typeface="Garet" panose="020B0604020202020204" charset="0"/>
                        </a:rPr>
                        <a:t>***</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5.809988</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3809158885"/>
                  </a:ext>
                </a:extLst>
              </a:tr>
              <a:tr h="272937">
                <a:tc>
                  <a:txBody>
                    <a:bodyPr/>
                    <a:lstStyle/>
                    <a:p>
                      <a:pPr algn="l" fontAlgn="b"/>
                      <a:r>
                        <a:rPr lang="en-CA" sz="1200" b="0" u="none" strike="noStrike">
                          <a:solidFill>
                            <a:srgbClr val="000000"/>
                          </a:solidFill>
                          <a:effectLst/>
                          <a:latin typeface="Garet" panose="020B0604020202020204" charset="0"/>
                        </a:rPr>
                        <a:t>I(forest^2)</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-0.00025</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5.43E-05</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-0.00036</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-0.00015</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u="none" strike="noStrike" dirty="0">
                          <a:solidFill>
                            <a:srgbClr val="000000"/>
                          </a:solidFill>
                          <a:effectLst/>
                          <a:latin typeface="Garet" panose="020B0604020202020204" charset="0"/>
                        </a:rPr>
                        <a:t>***</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-4.67715</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322133648"/>
                  </a:ext>
                </a:extLst>
              </a:tr>
              <a:tr h="272937">
                <a:tc>
                  <a:txBody>
                    <a:bodyPr/>
                    <a:lstStyle/>
                    <a:p>
                      <a:pPr algn="l" fontAlgn="b"/>
                      <a:r>
                        <a:rPr lang="en-CA" sz="1200" b="0" u="none" strike="noStrike" dirty="0">
                          <a:solidFill>
                            <a:srgbClr val="000000"/>
                          </a:solidFill>
                          <a:effectLst/>
                          <a:latin typeface="Garet" panose="020B0604020202020204" charset="0"/>
                        </a:rPr>
                        <a:t>I(elev^2)</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-2.19E-06</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5.90E-07</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-3.34E-06</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a:solidFill>
                            <a:srgbClr val="000000"/>
                          </a:solidFill>
                          <a:effectLst/>
                          <a:latin typeface="Garet" panose="020B0604020202020204" charset="0"/>
                        </a:rPr>
                        <a:t>-1.03E-06</a:t>
                      </a:r>
                      <a:endParaRPr lang="en-CA" sz="1200" b="0" i="0" u="none" strike="noStrike">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u="none" strike="noStrike" dirty="0">
                          <a:solidFill>
                            <a:srgbClr val="000000"/>
                          </a:solidFill>
                          <a:effectLst/>
                          <a:latin typeface="Garet" panose="020B0604020202020204" charset="0"/>
                        </a:rPr>
                        <a:t>***</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u="none" strike="noStrike" dirty="0">
                          <a:solidFill>
                            <a:srgbClr val="000000"/>
                          </a:solidFill>
                          <a:effectLst/>
                          <a:latin typeface="Garet" panose="020B0604020202020204" charset="0"/>
                        </a:rPr>
                        <a:t>-3.70484</a:t>
                      </a:r>
                      <a:endParaRPr lang="en-CA" sz="1200" b="0" i="0" u="none" strike="noStrike" dirty="0">
                        <a:solidFill>
                          <a:srgbClr val="000000"/>
                        </a:solidFill>
                        <a:effectLst/>
                        <a:latin typeface="Garet"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2866560532"/>
                  </a:ext>
                </a:extLst>
              </a:tr>
            </a:tbl>
          </a:graphicData>
        </a:graphic>
      </p:graphicFrame>
      <p:cxnSp>
        <p:nvCxnSpPr>
          <p:cNvPr id="28" name="Straight Arrow Connector 27">
            <a:extLst>
              <a:ext uri="{FF2B5EF4-FFF2-40B4-BE49-F238E27FC236}">
                <a16:creationId xmlns:a16="http://schemas.microsoft.com/office/drawing/2014/main" id="{32B6E544-AAA5-0E0A-D685-4699DD3EB97D}"/>
              </a:ext>
            </a:extLst>
          </p:cNvPr>
          <p:cNvCxnSpPr/>
          <p:nvPr/>
        </p:nvCxnSpPr>
        <p:spPr>
          <a:xfrm>
            <a:off x="8077200" y="590550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D1B5FC8E-DA16-334D-1577-D684D627807B}"/>
              </a:ext>
            </a:extLst>
          </p:cNvPr>
          <p:cNvGraphicFramePr>
            <a:graphicFrameLocks noGrp="1"/>
          </p:cNvGraphicFramePr>
          <p:nvPr>
            <p:extLst>
              <p:ext uri="{D42A27DB-BD31-4B8C-83A1-F6EECF244321}">
                <p14:modId xmlns:p14="http://schemas.microsoft.com/office/powerpoint/2010/main" val="2563444433"/>
              </p:ext>
            </p:extLst>
          </p:nvPr>
        </p:nvGraphicFramePr>
        <p:xfrm>
          <a:off x="1621151" y="7634876"/>
          <a:ext cx="2450592" cy="1710788"/>
        </p:xfrm>
        <a:graphic>
          <a:graphicData uri="http://schemas.openxmlformats.org/drawingml/2006/table">
            <a:tbl>
              <a:tblPr>
                <a:tableStyleId>{793D81CF-94F2-401A-BA57-92F5A7B2D0C5}</a:tableStyleId>
              </a:tblPr>
              <a:tblGrid>
                <a:gridCol w="1225296">
                  <a:extLst>
                    <a:ext uri="{9D8B030D-6E8A-4147-A177-3AD203B41FA5}">
                      <a16:colId xmlns:a16="http://schemas.microsoft.com/office/drawing/2014/main" val="3878227538"/>
                    </a:ext>
                  </a:extLst>
                </a:gridCol>
                <a:gridCol w="1225296">
                  <a:extLst>
                    <a:ext uri="{9D8B030D-6E8A-4147-A177-3AD203B41FA5}">
                      <a16:colId xmlns:a16="http://schemas.microsoft.com/office/drawing/2014/main" val="1064696885"/>
                    </a:ext>
                  </a:extLst>
                </a:gridCol>
              </a:tblGrid>
              <a:tr h="318977">
                <a:tc>
                  <a:txBody>
                    <a:bodyPr/>
                    <a:lstStyle/>
                    <a:p>
                      <a:pPr algn="ctr" fontAlgn="b"/>
                      <a:r>
                        <a:rPr lang="en-CA" sz="1200" b="1" i="0" u="none" strike="noStrike" dirty="0">
                          <a:solidFill>
                            <a:srgbClr val="000000"/>
                          </a:solidFill>
                          <a:effectLst/>
                          <a:latin typeface="Garet Bold" panose="020B0604020202020204" charset="0"/>
                        </a:rPr>
                        <a:t>Model Type</a:t>
                      </a:r>
                    </a:p>
                  </a:txBody>
                  <a:tcPr marL="5711" marR="5711" marT="57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200" b="0" u="none" strike="noStrike" dirty="0">
                          <a:solidFill>
                            <a:srgbClr val="000000"/>
                          </a:solidFill>
                          <a:effectLst/>
                          <a:latin typeface="Garet Bold" panose="020B0604020202020204" charset="0"/>
                        </a:rPr>
                        <a:t>AIC</a:t>
                      </a:r>
                      <a:endParaRPr lang="en-CA" sz="1200" b="0" i="0" u="none" strike="noStrike" dirty="0">
                        <a:solidFill>
                          <a:srgbClr val="000000"/>
                        </a:solidFill>
                        <a:effectLst/>
                        <a:latin typeface="Garet Bold" panose="020B0604020202020204" charset="0"/>
                      </a:endParaRPr>
                    </a:p>
                  </a:txBody>
                  <a:tcPr marL="5711" marR="5711" marT="57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4097233162"/>
                  </a:ext>
                </a:extLst>
              </a:tr>
              <a:tr h="318977">
                <a:tc>
                  <a:txBody>
                    <a:bodyPr/>
                    <a:lstStyle/>
                    <a:p>
                      <a:pPr algn="l" fontAlgn="b"/>
                      <a:r>
                        <a:rPr lang="en-CA" sz="1100" b="0" i="0" u="none" strike="noStrike" dirty="0">
                          <a:solidFill>
                            <a:srgbClr val="000000"/>
                          </a:solidFill>
                          <a:effectLst/>
                          <a:latin typeface="Garet" panose="020B0604020202020204" charset="0"/>
                        </a:rPr>
                        <a:t>Null</a:t>
                      </a: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100" dirty="0">
                          <a:effectLst/>
                        </a:rPr>
                        <a:t>30965.69</a:t>
                      </a:r>
                      <a:endParaRPr lang="en-CA" sz="1100" b="0" i="0" u="none" strike="noStrike" dirty="0">
                        <a:solidFill>
                          <a:srgbClr val="000000"/>
                        </a:solidFill>
                        <a:effectLst/>
                        <a:latin typeface="Garet" panose="020B0604020202020204" charset="0"/>
                      </a:endParaRP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4245783158"/>
                  </a:ext>
                </a:extLst>
              </a:tr>
              <a:tr h="318977">
                <a:tc>
                  <a:txBody>
                    <a:bodyPr/>
                    <a:lstStyle/>
                    <a:p>
                      <a:pPr algn="l" fontAlgn="b"/>
                      <a:r>
                        <a:rPr lang="en-CA" sz="1100" b="0" i="0" u="none" strike="noStrike" dirty="0">
                          <a:solidFill>
                            <a:srgbClr val="000000"/>
                          </a:solidFill>
                          <a:effectLst/>
                          <a:latin typeface="Garet" panose="020B0604020202020204" charset="0"/>
                        </a:rPr>
                        <a:t>Simple</a:t>
                      </a: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100" dirty="0">
                          <a:effectLst/>
                        </a:rPr>
                        <a:t>26932.78</a:t>
                      </a:r>
                      <a:endParaRPr lang="en-CA" sz="1100" b="0" i="0" u="none" strike="noStrike" dirty="0">
                        <a:solidFill>
                          <a:srgbClr val="000000"/>
                        </a:solidFill>
                        <a:effectLst/>
                        <a:latin typeface="Garet" panose="020B0604020202020204" charset="0"/>
                      </a:endParaRP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1626772850"/>
                  </a:ext>
                </a:extLst>
              </a:tr>
              <a:tr h="318977">
                <a:tc>
                  <a:txBody>
                    <a:bodyPr/>
                    <a:lstStyle/>
                    <a:p>
                      <a:pPr algn="l" fontAlgn="b"/>
                      <a:r>
                        <a:rPr lang="en-CA" sz="1100" b="0" i="0" u="none" strike="noStrike" dirty="0">
                          <a:solidFill>
                            <a:srgbClr val="000000"/>
                          </a:solidFill>
                          <a:effectLst/>
                          <a:latin typeface="Garet" panose="020B0604020202020204" charset="0"/>
                        </a:rPr>
                        <a:t>Full</a:t>
                      </a: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CA" sz="1100" dirty="0">
                          <a:effectLst/>
                        </a:rPr>
                        <a:t>26889.84</a:t>
                      </a:r>
                      <a:endParaRPr lang="en-CA" sz="1100" b="0" i="0" u="none" strike="noStrike" dirty="0">
                        <a:solidFill>
                          <a:srgbClr val="000000"/>
                        </a:solidFill>
                        <a:effectLst/>
                        <a:latin typeface="Garet" panose="020B0604020202020204" charset="0"/>
                      </a:endParaRP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117381097"/>
                  </a:ext>
                </a:extLst>
              </a:tr>
              <a:tr h="434880">
                <a:tc>
                  <a:txBody>
                    <a:bodyPr/>
                    <a:lstStyle/>
                    <a:p>
                      <a:pPr algn="l" fontAlgn="b"/>
                      <a:r>
                        <a:rPr lang="en-CA" sz="1100" b="0" i="0" u="none" strike="noStrike" dirty="0">
                          <a:solidFill>
                            <a:srgbClr val="000000"/>
                          </a:solidFill>
                          <a:effectLst/>
                          <a:latin typeface="Garet" panose="020B0604020202020204" charset="0"/>
                        </a:rPr>
                        <a:t>No Data Center</a:t>
                      </a: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100" dirty="0">
                          <a:effectLst/>
                        </a:rPr>
                        <a:t>27101.68</a:t>
                      </a:r>
                      <a:endParaRPr lang="en-CA" sz="1100" b="0" i="0" u="none" strike="noStrike" dirty="0">
                        <a:solidFill>
                          <a:srgbClr val="000000"/>
                        </a:solidFill>
                        <a:effectLst/>
                        <a:latin typeface="Garet" panose="020B0604020202020204" charset="0"/>
                      </a:endParaRP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1273857596"/>
                  </a:ext>
                </a:extLst>
              </a:tr>
            </a:tbl>
          </a:graphicData>
        </a:graphic>
      </p:graphicFrame>
      <p:sp>
        <p:nvSpPr>
          <p:cNvPr id="2" name="TextBox 1">
            <a:extLst>
              <a:ext uri="{FF2B5EF4-FFF2-40B4-BE49-F238E27FC236}">
                <a16:creationId xmlns:a16="http://schemas.microsoft.com/office/drawing/2014/main" id="{9CD679C6-6D4B-CE93-231F-36513B49C66A}"/>
              </a:ext>
            </a:extLst>
          </p:cNvPr>
          <p:cNvSpPr txBox="1"/>
          <p:nvPr/>
        </p:nvSpPr>
        <p:spPr>
          <a:xfrm>
            <a:off x="1612007" y="7296322"/>
            <a:ext cx="2459736" cy="338554"/>
          </a:xfrm>
          <a:prstGeom prst="rect">
            <a:avLst/>
          </a:prstGeom>
          <a:noFill/>
        </p:spPr>
        <p:txBody>
          <a:bodyPr wrap="square">
            <a:spAutoFit/>
          </a:bodyPr>
          <a:lstStyle/>
          <a:p>
            <a:pPr algn="ctr"/>
            <a:r>
              <a:rPr lang="en-CA" sz="1600" b="1" dirty="0">
                <a:solidFill>
                  <a:srgbClr val="3C5162"/>
                </a:solidFill>
                <a:latin typeface="Garet Bold" panose="020B0604020202020204" charset="0"/>
              </a:rPr>
              <a:t>Validation</a:t>
            </a:r>
            <a:endParaRPr lang="en-CA" sz="3200" dirty="0">
              <a:latin typeface="Garet Bold" panose="020B0604020202020204" charset="0"/>
            </a:endParaRPr>
          </a:p>
        </p:txBody>
      </p:sp>
      <p:sp>
        <p:nvSpPr>
          <p:cNvPr id="3" name="TextBox 2">
            <a:extLst>
              <a:ext uri="{FF2B5EF4-FFF2-40B4-BE49-F238E27FC236}">
                <a16:creationId xmlns:a16="http://schemas.microsoft.com/office/drawing/2014/main" id="{0790483A-689D-F20F-A4BA-494754088280}"/>
              </a:ext>
            </a:extLst>
          </p:cNvPr>
          <p:cNvSpPr txBox="1"/>
          <p:nvPr/>
        </p:nvSpPr>
        <p:spPr>
          <a:xfrm>
            <a:off x="8762999" y="8313009"/>
            <a:ext cx="8229601" cy="707886"/>
          </a:xfrm>
          <a:prstGeom prst="rect">
            <a:avLst/>
          </a:prstGeom>
          <a:noFill/>
        </p:spPr>
        <p:txBody>
          <a:bodyPr wrap="square">
            <a:spAutoFit/>
          </a:bodyPr>
          <a:lstStyle/>
          <a:p>
            <a:r>
              <a:rPr lang="en-CA" sz="2000" b="1" dirty="0">
                <a:solidFill>
                  <a:srgbClr val="3C5162"/>
                </a:solidFill>
                <a:latin typeface="Garet Bold" panose="020B0604020202020204" charset="0"/>
              </a:rPr>
              <a:t>Fitted point process model with salmon locations overlayed on top of fit </a:t>
            </a:r>
            <a:endParaRPr lang="en-CA" sz="4000" dirty="0">
              <a:latin typeface="Garet Bold" panose="020B0604020202020204" charset="0"/>
            </a:endParaRPr>
          </a:p>
        </p:txBody>
      </p:sp>
      <p:sp>
        <p:nvSpPr>
          <p:cNvPr id="5" name="TextBox 4">
            <a:extLst>
              <a:ext uri="{FF2B5EF4-FFF2-40B4-BE49-F238E27FC236}">
                <a16:creationId xmlns:a16="http://schemas.microsoft.com/office/drawing/2014/main" id="{EC515E5A-AFE7-3ED7-9AB9-103BEE936527}"/>
              </a:ext>
            </a:extLst>
          </p:cNvPr>
          <p:cNvSpPr txBox="1"/>
          <p:nvPr/>
        </p:nvSpPr>
        <p:spPr>
          <a:xfrm>
            <a:off x="4080887" y="7634876"/>
            <a:ext cx="2554609" cy="307777"/>
          </a:xfrm>
          <a:prstGeom prst="rect">
            <a:avLst/>
          </a:prstGeom>
          <a:noFill/>
        </p:spPr>
        <p:txBody>
          <a:bodyPr wrap="square">
            <a:spAutoFit/>
          </a:bodyPr>
          <a:lstStyle/>
          <a:p>
            <a:r>
              <a:rPr lang="en-CA" sz="1400" b="1" dirty="0">
                <a:solidFill>
                  <a:srgbClr val="3C5162"/>
                </a:solidFill>
                <a:latin typeface="Garet Bold" panose="020B0604020202020204" charset="0"/>
              </a:rPr>
              <a:t>*lower AIC is better</a:t>
            </a:r>
            <a:endParaRPr lang="en-CA" sz="2800" dirty="0">
              <a:latin typeface="Garet Bold" panose="020B0604020202020204" charset="0"/>
            </a:endParaRPr>
          </a:p>
        </p:txBody>
      </p:sp>
    </p:spTree>
    <p:extLst>
      <p:ext uri="{BB962C8B-B14F-4D97-AF65-F5344CB8AC3E}">
        <p14:creationId xmlns:p14="http://schemas.microsoft.com/office/powerpoint/2010/main" val="2831957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56604393-6B79-8B3F-0A31-746A5B84B945}"/>
            </a:ext>
          </a:extLst>
        </p:cNvPr>
        <p:cNvGrpSpPr/>
        <p:nvPr/>
      </p:nvGrpSpPr>
      <p:grpSpPr>
        <a:xfrm>
          <a:off x="0" y="0"/>
          <a:ext cx="0" cy="0"/>
          <a:chOff x="0" y="0"/>
          <a:chExt cx="0" cy="0"/>
        </a:xfrm>
      </p:grpSpPr>
      <p:sp>
        <p:nvSpPr>
          <p:cNvPr id="6" name="TextBox 8">
            <a:extLst>
              <a:ext uri="{FF2B5EF4-FFF2-40B4-BE49-F238E27FC236}">
                <a16:creationId xmlns:a16="http://schemas.microsoft.com/office/drawing/2014/main" id="{A29291CA-987B-908A-8C22-FFE1E5AC58CA}"/>
              </a:ext>
            </a:extLst>
          </p:cNvPr>
          <p:cNvSpPr txBox="1"/>
          <p:nvPr/>
        </p:nvSpPr>
        <p:spPr>
          <a:xfrm>
            <a:off x="902208" y="1835638"/>
            <a:ext cx="117348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chemeClr val="bg1"/>
                </a:solidFill>
                <a:latin typeface="Garet"/>
                <a:ea typeface="Garet"/>
                <a:cs typeface="Garet"/>
                <a:sym typeface="Garet"/>
              </a:rPr>
              <a:t>RESIDUALS:</a:t>
            </a:r>
          </a:p>
        </p:txBody>
      </p:sp>
      <p:sp>
        <p:nvSpPr>
          <p:cNvPr id="21" name="TextBox 20">
            <a:extLst>
              <a:ext uri="{FF2B5EF4-FFF2-40B4-BE49-F238E27FC236}">
                <a16:creationId xmlns:a16="http://schemas.microsoft.com/office/drawing/2014/main" id="{C2DC7C90-8DA4-EE0B-039F-23A714D5B7AA}"/>
              </a:ext>
            </a:extLst>
          </p:cNvPr>
          <p:cNvSpPr txBox="1"/>
          <p:nvPr/>
        </p:nvSpPr>
        <p:spPr>
          <a:xfrm>
            <a:off x="902208" y="241849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3C5162"/>
                </a:solidFill>
                <a:latin typeface="Garet"/>
                <a:ea typeface="Garet"/>
                <a:cs typeface="Garet"/>
                <a:sym typeface="Garet"/>
              </a:rPr>
              <a:t>SALMON</a:t>
            </a:r>
            <a:endParaRPr lang="en-US" sz="11871" dirty="0">
              <a:solidFill>
                <a:srgbClr val="3C5162"/>
              </a:solidFill>
              <a:latin typeface="Garet"/>
              <a:ea typeface="Garet"/>
              <a:cs typeface="Garet"/>
              <a:sym typeface="Garet"/>
            </a:endParaRPr>
          </a:p>
        </p:txBody>
      </p:sp>
      <p:pic>
        <p:nvPicPr>
          <p:cNvPr id="3" name="Picture 2">
            <a:extLst>
              <a:ext uri="{FF2B5EF4-FFF2-40B4-BE49-F238E27FC236}">
                <a16:creationId xmlns:a16="http://schemas.microsoft.com/office/drawing/2014/main" id="{41F44D94-4AAD-0E7A-56EF-32592047B76F}"/>
              </a:ext>
            </a:extLst>
          </p:cNvPr>
          <p:cNvPicPr>
            <a:picLocks noChangeAspect="1"/>
          </p:cNvPicPr>
          <p:nvPr/>
        </p:nvPicPr>
        <p:blipFill>
          <a:blip r:embed="rId2">
            <a:extLst>
              <a:ext uri="{28A0092B-C50C-407E-A947-70E740481C1C}">
                <a14:useLocalDpi xmlns:a14="http://schemas.microsoft.com/office/drawing/2010/main" val="0"/>
              </a:ext>
            </a:extLst>
          </a:blip>
          <a:srcRect l="22399" t="12335" r="5605" b="12592"/>
          <a:stretch/>
        </p:blipFill>
        <p:spPr>
          <a:xfrm>
            <a:off x="902208" y="5008579"/>
            <a:ext cx="6858000" cy="4648200"/>
          </a:xfrm>
          <a:prstGeom prst="rect">
            <a:avLst/>
          </a:prstGeom>
          <a:ln>
            <a:solidFill>
              <a:schemeClr val="accent1"/>
            </a:solidFill>
          </a:ln>
        </p:spPr>
      </p:pic>
      <p:grpSp>
        <p:nvGrpSpPr>
          <p:cNvPr id="30" name="Group 29">
            <a:extLst>
              <a:ext uri="{FF2B5EF4-FFF2-40B4-BE49-F238E27FC236}">
                <a16:creationId xmlns:a16="http://schemas.microsoft.com/office/drawing/2014/main" id="{9DE78C32-F3C4-2D72-ADBB-5ECAF21E345D}"/>
              </a:ext>
            </a:extLst>
          </p:cNvPr>
          <p:cNvGrpSpPr/>
          <p:nvPr/>
        </p:nvGrpSpPr>
        <p:grpSpPr>
          <a:xfrm>
            <a:off x="8272567" y="630221"/>
            <a:ext cx="9101033" cy="9026558"/>
            <a:chOff x="4593484" y="599952"/>
            <a:chExt cx="9101033" cy="9026558"/>
          </a:xfrm>
        </p:grpSpPr>
        <p:pic>
          <p:nvPicPr>
            <p:cNvPr id="26" name="Picture 25">
              <a:extLst>
                <a:ext uri="{FF2B5EF4-FFF2-40B4-BE49-F238E27FC236}">
                  <a16:creationId xmlns:a16="http://schemas.microsoft.com/office/drawing/2014/main" id="{201587FD-275B-8065-561F-A11E7820713F}"/>
                </a:ext>
              </a:extLst>
            </p:cNvPr>
            <p:cNvPicPr>
              <a:picLocks noChangeAspect="1"/>
            </p:cNvPicPr>
            <p:nvPr/>
          </p:nvPicPr>
          <p:blipFill>
            <a:blip r:embed="rId3" cstate="print">
              <a:alphaModFix amt="10000"/>
              <a:extLst>
                <a:ext uri="{28A0092B-C50C-407E-A947-70E740481C1C}">
                  <a14:useLocalDpi xmlns:a14="http://schemas.microsoft.com/office/drawing/2010/main" val="0"/>
                </a:ext>
              </a:extLst>
            </a:blip>
            <a:stretch>
              <a:fillRect/>
            </a:stretch>
          </p:blipFill>
          <p:spPr>
            <a:xfrm>
              <a:off x="6928615" y="6746510"/>
              <a:ext cx="4430770" cy="2880000"/>
            </a:xfrm>
            <a:prstGeom prst="rect">
              <a:avLst/>
            </a:prstGeom>
            <a:ln>
              <a:solidFill>
                <a:srgbClr val="3C5162"/>
              </a:solidFill>
            </a:ln>
          </p:spPr>
        </p:pic>
        <p:grpSp>
          <p:nvGrpSpPr>
            <p:cNvPr id="29" name="Group 28">
              <a:extLst>
                <a:ext uri="{FF2B5EF4-FFF2-40B4-BE49-F238E27FC236}">
                  <a16:creationId xmlns:a16="http://schemas.microsoft.com/office/drawing/2014/main" id="{ACD7CCFB-3D05-877C-DBB0-71E5B4CF3828}"/>
                </a:ext>
              </a:extLst>
            </p:cNvPr>
            <p:cNvGrpSpPr/>
            <p:nvPr/>
          </p:nvGrpSpPr>
          <p:grpSpPr>
            <a:xfrm>
              <a:off x="4593484" y="599952"/>
              <a:ext cx="9101033" cy="5953279"/>
              <a:chOff x="7826537" y="599952"/>
              <a:chExt cx="9101033" cy="5953279"/>
            </a:xfrm>
          </p:grpSpPr>
          <p:pic>
            <p:nvPicPr>
              <p:cNvPr id="18" name="Picture 17">
                <a:extLst>
                  <a:ext uri="{FF2B5EF4-FFF2-40B4-BE49-F238E27FC236}">
                    <a16:creationId xmlns:a16="http://schemas.microsoft.com/office/drawing/2014/main" id="{59657836-8180-86D0-52B7-F0DA91FAC664}"/>
                  </a:ext>
                </a:extLst>
              </p:cNvPr>
              <p:cNvPicPr>
                <a:picLocks noChangeAspect="1"/>
              </p:cNvPicPr>
              <p:nvPr/>
            </p:nvPicPr>
            <p:blipFill>
              <a:blip r:embed="rId4" cstate="print">
                <a:alphaModFix amt="10000"/>
                <a:extLst>
                  <a:ext uri="{28A0092B-C50C-407E-A947-70E740481C1C}">
                    <a14:useLocalDpi xmlns:a14="http://schemas.microsoft.com/office/drawing/2010/main" val="0"/>
                  </a:ext>
                </a:extLst>
              </a:blip>
              <a:stretch>
                <a:fillRect/>
              </a:stretch>
            </p:blipFill>
            <p:spPr>
              <a:xfrm>
                <a:off x="12496800" y="599952"/>
                <a:ext cx="4430770" cy="2880000"/>
              </a:xfrm>
              <a:prstGeom prst="rect">
                <a:avLst/>
              </a:prstGeom>
              <a:ln>
                <a:solidFill>
                  <a:srgbClr val="3C5162"/>
                </a:solidFill>
              </a:ln>
            </p:spPr>
          </p:pic>
          <p:pic>
            <p:nvPicPr>
              <p:cNvPr id="20" name="Picture 19">
                <a:extLst>
                  <a:ext uri="{FF2B5EF4-FFF2-40B4-BE49-F238E27FC236}">
                    <a16:creationId xmlns:a16="http://schemas.microsoft.com/office/drawing/2014/main" id="{08C60F94-FB23-22BE-40BB-FD045F51C40C}"/>
                  </a:ext>
                </a:extLst>
              </p:cNvPr>
              <p:cNvPicPr>
                <a:picLocks noChangeAspect="1"/>
              </p:cNvPicPr>
              <p:nvPr/>
            </p:nvPicPr>
            <p:blipFill>
              <a:blip r:embed="rId5" cstate="print">
                <a:alphaModFix amt="10000"/>
                <a:extLst>
                  <a:ext uri="{28A0092B-C50C-407E-A947-70E740481C1C}">
                    <a14:useLocalDpi xmlns:a14="http://schemas.microsoft.com/office/drawing/2010/main" val="0"/>
                  </a:ext>
                </a:extLst>
              </a:blip>
              <a:stretch>
                <a:fillRect/>
              </a:stretch>
            </p:blipFill>
            <p:spPr>
              <a:xfrm>
                <a:off x="12496800" y="3673231"/>
                <a:ext cx="4430770" cy="2880000"/>
              </a:xfrm>
              <a:prstGeom prst="rect">
                <a:avLst/>
              </a:prstGeom>
              <a:ln>
                <a:solidFill>
                  <a:srgbClr val="3C5162"/>
                </a:solidFill>
              </a:ln>
            </p:spPr>
          </p:pic>
          <p:pic>
            <p:nvPicPr>
              <p:cNvPr id="24" name="Picture 23">
                <a:extLst>
                  <a:ext uri="{FF2B5EF4-FFF2-40B4-BE49-F238E27FC236}">
                    <a16:creationId xmlns:a16="http://schemas.microsoft.com/office/drawing/2014/main" id="{72FE3484-5554-E9B8-81FD-7D5F1EF71E8E}"/>
                  </a:ext>
                </a:extLst>
              </p:cNvPr>
              <p:cNvPicPr>
                <a:picLocks noChangeAspect="1"/>
              </p:cNvPicPr>
              <p:nvPr/>
            </p:nvPicPr>
            <p:blipFill>
              <a:blip r:embed="rId6" cstate="print">
                <a:alphaModFix amt="10000"/>
                <a:extLst>
                  <a:ext uri="{28A0092B-C50C-407E-A947-70E740481C1C}">
                    <a14:useLocalDpi xmlns:a14="http://schemas.microsoft.com/office/drawing/2010/main" val="0"/>
                  </a:ext>
                </a:extLst>
              </a:blip>
              <a:stretch>
                <a:fillRect/>
              </a:stretch>
            </p:blipFill>
            <p:spPr>
              <a:xfrm>
                <a:off x="7826537" y="3673231"/>
                <a:ext cx="4430770" cy="2880000"/>
              </a:xfrm>
              <a:prstGeom prst="rect">
                <a:avLst/>
              </a:prstGeom>
              <a:ln>
                <a:solidFill>
                  <a:srgbClr val="3C5162"/>
                </a:solidFill>
              </a:ln>
            </p:spPr>
          </p:pic>
          <p:pic>
            <p:nvPicPr>
              <p:cNvPr id="28" name="Picture 27">
                <a:extLst>
                  <a:ext uri="{FF2B5EF4-FFF2-40B4-BE49-F238E27FC236}">
                    <a16:creationId xmlns:a16="http://schemas.microsoft.com/office/drawing/2014/main" id="{97F545C1-0B1F-3E97-38C9-1A98BFF03699}"/>
                  </a:ext>
                </a:extLst>
              </p:cNvPr>
              <p:cNvPicPr>
                <a:picLocks noChangeAspect="1"/>
              </p:cNvPicPr>
              <p:nvPr/>
            </p:nvPicPr>
            <p:blipFill>
              <a:blip r:embed="rId7" cstate="print">
                <a:alphaModFix amt="10000"/>
                <a:extLst>
                  <a:ext uri="{28A0092B-C50C-407E-A947-70E740481C1C}">
                    <a14:useLocalDpi xmlns:a14="http://schemas.microsoft.com/office/drawing/2010/main" val="0"/>
                  </a:ext>
                </a:extLst>
              </a:blip>
              <a:stretch>
                <a:fillRect/>
              </a:stretch>
            </p:blipFill>
            <p:spPr>
              <a:xfrm>
                <a:off x="7830580" y="599952"/>
                <a:ext cx="4430770" cy="2880000"/>
              </a:xfrm>
              <a:prstGeom prst="rect">
                <a:avLst/>
              </a:prstGeom>
              <a:ln>
                <a:solidFill>
                  <a:srgbClr val="3C5162"/>
                </a:solidFill>
              </a:ln>
            </p:spPr>
          </p:pic>
        </p:grpSp>
      </p:grpSp>
      <p:sp>
        <p:nvSpPr>
          <p:cNvPr id="31" name="TextBox 30">
            <a:extLst>
              <a:ext uri="{FF2B5EF4-FFF2-40B4-BE49-F238E27FC236}">
                <a16:creationId xmlns:a16="http://schemas.microsoft.com/office/drawing/2014/main" id="{8675560C-800D-B247-DA89-C5742CE7FE60}"/>
              </a:ext>
            </a:extLst>
          </p:cNvPr>
          <p:cNvSpPr txBox="1"/>
          <p:nvPr/>
        </p:nvSpPr>
        <p:spPr>
          <a:xfrm>
            <a:off x="926592" y="4546914"/>
            <a:ext cx="6833616"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BC Residual Map</a:t>
            </a:r>
          </a:p>
        </p:txBody>
      </p:sp>
      <p:sp>
        <p:nvSpPr>
          <p:cNvPr id="32" name="TextBox 31">
            <a:extLst>
              <a:ext uri="{FF2B5EF4-FFF2-40B4-BE49-F238E27FC236}">
                <a16:creationId xmlns:a16="http://schemas.microsoft.com/office/drawing/2014/main" id="{6E5041FC-509C-A119-BC40-2E56B91B769A}"/>
              </a:ext>
            </a:extLst>
          </p:cNvPr>
          <p:cNvSpPr txBox="1"/>
          <p:nvPr/>
        </p:nvSpPr>
        <p:spPr>
          <a:xfrm>
            <a:off x="9406275" y="139967"/>
            <a:ext cx="6833616" cy="461665"/>
          </a:xfrm>
          <a:prstGeom prst="rect">
            <a:avLst/>
          </a:prstGeom>
          <a:noFill/>
        </p:spPr>
        <p:txBody>
          <a:bodyPr wrap="square">
            <a:spAutoFit/>
          </a:bodyPr>
          <a:lstStyle/>
          <a:p>
            <a:pPr algn="ctr"/>
            <a:r>
              <a:rPr lang="en-US" sz="2400" dirty="0">
                <a:solidFill>
                  <a:schemeClr val="tx1">
                    <a:alpha val="10000"/>
                  </a:schemeClr>
                </a:solidFill>
                <a:latin typeface="Garet Bold" panose="020B0604020202020204" charset="0"/>
                <a:ea typeface="Garet"/>
                <a:cs typeface="Garet"/>
                <a:sym typeface="Garet"/>
              </a:rPr>
              <a:t>Partial Residual Plots</a:t>
            </a:r>
          </a:p>
        </p:txBody>
      </p:sp>
    </p:spTree>
    <p:extLst>
      <p:ext uri="{BB962C8B-B14F-4D97-AF65-F5344CB8AC3E}">
        <p14:creationId xmlns:p14="http://schemas.microsoft.com/office/powerpoint/2010/main" val="3998379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6E53181C-7ED5-12A9-1DC4-7792A01687F1}"/>
            </a:ext>
          </a:extLst>
        </p:cNvPr>
        <p:cNvGrpSpPr/>
        <p:nvPr/>
      </p:nvGrpSpPr>
      <p:grpSpPr>
        <a:xfrm>
          <a:off x="0" y="0"/>
          <a:ext cx="0" cy="0"/>
          <a:chOff x="0" y="0"/>
          <a:chExt cx="0" cy="0"/>
        </a:xfrm>
      </p:grpSpPr>
      <p:sp>
        <p:nvSpPr>
          <p:cNvPr id="6" name="TextBox 8">
            <a:extLst>
              <a:ext uri="{FF2B5EF4-FFF2-40B4-BE49-F238E27FC236}">
                <a16:creationId xmlns:a16="http://schemas.microsoft.com/office/drawing/2014/main" id="{B9CAB77C-CBB1-9D07-A8D4-A030445740AB}"/>
              </a:ext>
            </a:extLst>
          </p:cNvPr>
          <p:cNvSpPr txBox="1"/>
          <p:nvPr/>
        </p:nvSpPr>
        <p:spPr>
          <a:xfrm>
            <a:off x="902208" y="1835638"/>
            <a:ext cx="117348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chemeClr val="bg1"/>
                </a:solidFill>
                <a:latin typeface="Garet"/>
                <a:ea typeface="Garet"/>
                <a:cs typeface="Garet"/>
                <a:sym typeface="Garet"/>
              </a:rPr>
              <a:t>RESIDUALS:</a:t>
            </a:r>
          </a:p>
        </p:txBody>
      </p:sp>
      <p:sp>
        <p:nvSpPr>
          <p:cNvPr id="21" name="TextBox 20">
            <a:extLst>
              <a:ext uri="{FF2B5EF4-FFF2-40B4-BE49-F238E27FC236}">
                <a16:creationId xmlns:a16="http://schemas.microsoft.com/office/drawing/2014/main" id="{A8DBD2A4-F42F-4FF0-ACED-61E3C31C0D49}"/>
              </a:ext>
            </a:extLst>
          </p:cNvPr>
          <p:cNvSpPr txBox="1"/>
          <p:nvPr/>
        </p:nvSpPr>
        <p:spPr>
          <a:xfrm>
            <a:off x="902208" y="241849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3C5162"/>
                </a:solidFill>
                <a:latin typeface="Garet"/>
                <a:ea typeface="Garet"/>
                <a:cs typeface="Garet"/>
                <a:sym typeface="Garet"/>
              </a:rPr>
              <a:t>SALMON</a:t>
            </a:r>
            <a:endParaRPr lang="en-US" sz="11871" dirty="0">
              <a:solidFill>
                <a:srgbClr val="3C5162"/>
              </a:solidFill>
              <a:latin typeface="Garet"/>
              <a:ea typeface="Garet"/>
              <a:cs typeface="Garet"/>
              <a:sym typeface="Garet"/>
            </a:endParaRPr>
          </a:p>
        </p:txBody>
      </p:sp>
      <p:pic>
        <p:nvPicPr>
          <p:cNvPr id="3" name="Picture 2">
            <a:extLst>
              <a:ext uri="{FF2B5EF4-FFF2-40B4-BE49-F238E27FC236}">
                <a16:creationId xmlns:a16="http://schemas.microsoft.com/office/drawing/2014/main" id="{2C60BD98-10C7-3096-494E-44CB7B648ED3}"/>
              </a:ext>
            </a:extLst>
          </p:cNvPr>
          <p:cNvPicPr>
            <a:picLocks noChangeAspect="1"/>
          </p:cNvPicPr>
          <p:nvPr/>
        </p:nvPicPr>
        <p:blipFill>
          <a:blip r:embed="rId2">
            <a:alphaModFix amt="10000"/>
            <a:extLst>
              <a:ext uri="{28A0092B-C50C-407E-A947-70E740481C1C}">
                <a14:useLocalDpi xmlns:a14="http://schemas.microsoft.com/office/drawing/2010/main" val="0"/>
              </a:ext>
            </a:extLst>
          </a:blip>
          <a:srcRect l="22399" t="12335" r="5605" b="12592"/>
          <a:stretch/>
        </p:blipFill>
        <p:spPr>
          <a:xfrm>
            <a:off x="902208" y="5008579"/>
            <a:ext cx="6858000" cy="4648200"/>
          </a:xfrm>
          <a:prstGeom prst="rect">
            <a:avLst/>
          </a:prstGeom>
          <a:ln>
            <a:solidFill>
              <a:schemeClr val="accent1"/>
            </a:solidFill>
          </a:ln>
        </p:spPr>
      </p:pic>
      <p:grpSp>
        <p:nvGrpSpPr>
          <p:cNvPr id="30" name="Group 29">
            <a:extLst>
              <a:ext uri="{FF2B5EF4-FFF2-40B4-BE49-F238E27FC236}">
                <a16:creationId xmlns:a16="http://schemas.microsoft.com/office/drawing/2014/main" id="{F9EC82E1-F185-FA27-7389-C68FA7A9E9B2}"/>
              </a:ext>
            </a:extLst>
          </p:cNvPr>
          <p:cNvGrpSpPr/>
          <p:nvPr/>
        </p:nvGrpSpPr>
        <p:grpSpPr>
          <a:xfrm>
            <a:off x="8272567" y="630221"/>
            <a:ext cx="9101033" cy="9026558"/>
            <a:chOff x="4593484" y="599952"/>
            <a:chExt cx="9101033" cy="9026558"/>
          </a:xfrm>
        </p:grpSpPr>
        <p:pic>
          <p:nvPicPr>
            <p:cNvPr id="26" name="Picture 25">
              <a:extLst>
                <a:ext uri="{FF2B5EF4-FFF2-40B4-BE49-F238E27FC236}">
                  <a16:creationId xmlns:a16="http://schemas.microsoft.com/office/drawing/2014/main" id="{ACBAD07C-9FA4-E489-F6CC-05D72E7FC4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8615" y="6746510"/>
              <a:ext cx="4430770" cy="2880000"/>
            </a:xfrm>
            <a:prstGeom prst="rect">
              <a:avLst/>
            </a:prstGeom>
            <a:ln>
              <a:solidFill>
                <a:srgbClr val="3C5162"/>
              </a:solidFill>
            </a:ln>
          </p:spPr>
        </p:pic>
        <p:grpSp>
          <p:nvGrpSpPr>
            <p:cNvPr id="29" name="Group 28">
              <a:extLst>
                <a:ext uri="{FF2B5EF4-FFF2-40B4-BE49-F238E27FC236}">
                  <a16:creationId xmlns:a16="http://schemas.microsoft.com/office/drawing/2014/main" id="{984BB1E3-AE42-3594-AB69-A493185C858C}"/>
                </a:ext>
              </a:extLst>
            </p:cNvPr>
            <p:cNvGrpSpPr/>
            <p:nvPr/>
          </p:nvGrpSpPr>
          <p:grpSpPr>
            <a:xfrm>
              <a:off x="4593484" y="599952"/>
              <a:ext cx="9101033" cy="5953279"/>
              <a:chOff x="7826537" y="599952"/>
              <a:chExt cx="9101033" cy="5953279"/>
            </a:xfrm>
          </p:grpSpPr>
          <p:pic>
            <p:nvPicPr>
              <p:cNvPr id="18" name="Picture 17">
                <a:extLst>
                  <a:ext uri="{FF2B5EF4-FFF2-40B4-BE49-F238E27FC236}">
                    <a16:creationId xmlns:a16="http://schemas.microsoft.com/office/drawing/2014/main" id="{243E948B-2823-23D1-049B-B0DC48C05C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96800" y="599952"/>
                <a:ext cx="4430770" cy="2880000"/>
              </a:xfrm>
              <a:prstGeom prst="rect">
                <a:avLst/>
              </a:prstGeom>
              <a:ln>
                <a:solidFill>
                  <a:srgbClr val="3C5162"/>
                </a:solidFill>
              </a:ln>
            </p:spPr>
          </p:pic>
          <p:pic>
            <p:nvPicPr>
              <p:cNvPr id="20" name="Picture 19">
                <a:extLst>
                  <a:ext uri="{FF2B5EF4-FFF2-40B4-BE49-F238E27FC236}">
                    <a16:creationId xmlns:a16="http://schemas.microsoft.com/office/drawing/2014/main" id="{948C8294-AFF1-4F27-705D-3D89C7CA40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96800" y="3673231"/>
                <a:ext cx="4430770" cy="2880000"/>
              </a:xfrm>
              <a:prstGeom prst="rect">
                <a:avLst/>
              </a:prstGeom>
              <a:ln>
                <a:solidFill>
                  <a:srgbClr val="3C5162"/>
                </a:solidFill>
              </a:ln>
            </p:spPr>
          </p:pic>
          <p:pic>
            <p:nvPicPr>
              <p:cNvPr id="24" name="Picture 23">
                <a:extLst>
                  <a:ext uri="{FF2B5EF4-FFF2-40B4-BE49-F238E27FC236}">
                    <a16:creationId xmlns:a16="http://schemas.microsoft.com/office/drawing/2014/main" id="{78C8E473-6CF1-3DD1-AE55-4E927E545B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26537" y="3673231"/>
                <a:ext cx="4430770" cy="2880000"/>
              </a:xfrm>
              <a:prstGeom prst="rect">
                <a:avLst/>
              </a:prstGeom>
              <a:ln>
                <a:solidFill>
                  <a:srgbClr val="3C5162"/>
                </a:solidFill>
              </a:ln>
            </p:spPr>
          </p:pic>
          <p:pic>
            <p:nvPicPr>
              <p:cNvPr id="28" name="Picture 27">
                <a:extLst>
                  <a:ext uri="{FF2B5EF4-FFF2-40B4-BE49-F238E27FC236}">
                    <a16:creationId xmlns:a16="http://schemas.microsoft.com/office/drawing/2014/main" id="{B40B163E-2609-9FB0-824A-A3D378AFB4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30580" y="599952"/>
                <a:ext cx="4430770" cy="2880000"/>
              </a:xfrm>
              <a:prstGeom prst="rect">
                <a:avLst/>
              </a:prstGeom>
              <a:ln>
                <a:solidFill>
                  <a:srgbClr val="3C5162"/>
                </a:solidFill>
              </a:ln>
            </p:spPr>
          </p:pic>
        </p:grpSp>
      </p:grpSp>
      <p:sp>
        <p:nvSpPr>
          <p:cNvPr id="31" name="TextBox 30">
            <a:extLst>
              <a:ext uri="{FF2B5EF4-FFF2-40B4-BE49-F238E27FC236}">
                <a16:creationId xmlns:a16="http://schemas.microsoft.com/office/drawing/2014/main" id="{655406F9-83AC-5FFB-4597-DA0E5E84AA96}"/>
              </a:ext>
            </a:extLst>
          </p:cNvPr>
          <p:cNvSpPr txBox="1"/>
          <p:nvPr/>
        </p:nvSpPr>
        <p:spPr>
          <a:xfrm>
            <a:off x="926592" y="4546914"/>
            <a:ext cx="6833616" cy="461665"/>
          </a:xfrm>
          <a:prstGeom prst="rect">
            <a:avLst/>
          </a:prstGeom>
          <a:noFill/>
        </p:spPr>
        <p:txBody>
          <a:bodyPr wrap="square">
            <a:spAutoFit/>
          </a:bodyPr>
          <a:lstStyle/>
          <a:p>
            <a:pPr algn="ctr"/>
            <a:r>
              <a:rPr lang="en-US" sz="2400" dirty="0">
                <a:solidFill>
                  <a:schemeClr val="tx1">
                    <a:alpha val="10000"/>
                  </a:schemeClr>
                </a:solidFill>
                <a:latin typeface="Garet Bold" panose="020B0604020202020204" charset="0"/>
                <a:ea typeface="Garet"/>
                <a:cs typeface="Garet"/>
                <a:sym typeface="Garet"/>
              </a:rPr>
              <a:t>BC Residual Map</a:t>
            </a:r>
          </a:p>
        </p:txBody>
      </p:sp>
      <p:sp>
        <p:nvSpPr>
          <p:cNvPr id="32" name="TextBox 31">
            <a:extLst>
              <a:ext uri="{FF2B5EF4-FFF2-40B4-BE49-F238E27FC236}">
                <a16:creationId xmlns:a16="http://schemas.microsoft.com/office/drawing/2014/main" id="{0F4538BC-2C55-2837-377B-F47F5A76BFA8}"/>
              </a:ext>
            </a:extLst>
          </p:cNvPr>
          <p:cNvSpPr txBox="1"/>
          <p:nvPr/>
        </p:nvSpPr>
        <p:spPr>
          <a:xfrm>
            <a:off x="9406275" y="139967"/>
            <a:ext cx="6833616"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Partial Residual Plots</a:t>
            </a:r>
          </a:p>
        </p:txBody>
      </p:sp>
    </p:spTree>
    <p:extLst>
      <p:ext uri="{BB962C8B-B14F-4D97-AF65-F5344CB8AC3E}">
        <p14:creationId xmlns:p14="http://schemas.microsoft.com/office/powerpoint/2010/main" val="3480751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815FB4A5-2D1F-D41C-8663-8CD1DFE111E8}"/>
            </a:ext>
          </a:extLst>
        </p:cNvPr>
        <p:cNvGrpSpPr/>
        <p:nvPr/>
      </p:nvGrpSpPr>
      <p:grpSpPr>
        <a:xfrm>
          <a:off x="0" y="0"/>
          <a:ext cx="0" cy="0"/>
          <a:chOff x="0" y="0"/>
          <a:chExt cx="0" cy="0"/>
        </a:xfrm>
      </p:grpSpPr>
      <p:sp>
        <p:nvSpPr>
          <p:cNvPr id="6" name="TextBox 8">
            <a:extLst>
              <a:ext uri="{FF2B5EF4-FFF2-40B4-BE49-F238E27FC236}">
                <a16:creationId xmlns:a16="http://schemas.microsoft.com/office/drawing/2014/main" id="{79CFF980-A9AD-F2E7-B925-A27E4AFC8DAE}"/>
              </a:ext>
            </a:extLst>
          </p:cNvPr>
          <p:cNvSpPr txBox="1"/>
          <p:nvPr/>
        </p:nvSpPr>
        <p:spPr>
          <a:xfrm>
            <a:off x="1616400" y="2044800"/>
            <a:ext cx="117348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chemeClr val="bg1"/>
                </a:solidFill>
                <a:latin typeface="Garet"/>
                <a:ea typeface="Garet"/>
                <a:cs typeface="Garet"/>
                <a:sym typeface="Garet"/>
              </a:rPr>
              <a:t>FITTED MODEL:</a:t>
            </a:r>
          </a:p>
        </p:txBody>
      </p:sp>
      <p:sp>
        <p:nvSpPr>
          <p:cNvPr id="21" name="TextBox 20">
            <a:extLst>
              <a:ext uri="{FF2B5EF4-FFF2-40B4-BE49-F238E27FC236}">
                <a16:creationId xmlns:a16="http://schemas.microsoft.com/office/drawing/2014/main" id="{A99F0258-95D4-FE8D-6256-1647EA9D2A92}"/>
              </a:ext>
            </a:extLst>
          </p:cNvPr>
          <p:cNvSpPr txBox="1"/>
          <p:nvPr/>
        </p:nvSpPr>
        <p:spPr>
          <a:xfrm>
            <a:off x="1616400" y="262800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3C5162"/>
                </a:solidFill>
                <a:latin typeface="Garet"/>
                <a:ea typeface="Garet"/>
                <a:cs typeface="Garet"/>
                <a:sym typeface="Garet"/>
              </a:rPr>
              <a:t>GOOSE</a:t>
            </a:r>
            <a:endParaRPr lang="en-US" sz="11871" dirty="0">
              <a:solidFill>
                <a:srgbClr val="3C5162"/>
              </a:solidFill>
              <a:latin typeface="Garet"/>
              <a:ea typeface="Garet"/>
              <a:cs typeface="Garet"/>
              <a:sym typeface="Garet"/>
            </a:endParaRPr>
          </a:p>
        </p:txBody>
      </p:sp>
      <p:pic>
        <p:nvPicPr>
          <p:cNvPr id="25" name="Picture 24">
            <a:extLst>
              <a:ext uri="{FF2B5EF4-FFF2-40B4-BE49-F238E27FC236}">
                <a16:creationId xmlns:a16="http://schemas.microsoft.com/office/drawing/2014/main" id="{7A3B8854-371A-5E24-8B25-E0B5087A4C96}"/>
              </a:ext>
            </a:extLst>
          </p:cNvPr>
          <p:cNvPicPr>
            <a:picLocks noChangeAspect="1"/>
          </p:cNvPicPr>
          <p:nvPr/>
        </p:nvPicPr>
        <p:blipFill>
          <a:blip r:embed="rId2">
            <a:extLst>
              <a:ext uri="{28A0092B-C50C-407E-A947-70E740481C1C}">
                <a14:useLocalDpi xmlns:a14="http://schemas.microsoft.com/office/drawing/2010/main" val="0"/>
              </a:ext>
            </a:extLst>
          </a:blip>
          <a:srcRect l="18769" t="9414" r="10034" b="12620"/>
          <a:stretch/>
        </p:blipFill>
        <p:spPr>
          <a:xfrm>
            <a:off x="8762400" y="2476800"/>
            <a:ext cx="8154000" cy="5760000"/>
          </a:xfrm>
          <a:prstGeom prst="rect">
            <a:avLst/>
          </a:prstGeom>
          <a:ln>
            <a:solidFill>
              <a:schemeClr val="accent1"/>
            </a:solidFill>
          </a:ln>
        </p:spPr>
      </p:pic>
      <p:graphicFrame>
        <p:nvGraphicFramePr>
          <p:cNvPr id="2" name="Table 1">
            <a:extLst>
              <a:ext uri="{FF2B5EF4-FFF2-40B4-BE49-F238E27FC236}">
                <a16:creationId xmlns:a16="http://schemas.microsoft.com/office/drawing/2014/main" id="{775AADE1-33D9-5B40-8A68-CA1E17BF1F30}"/>
              </a:ext>
            </a:extLst>
          </p:cNvPr>
          <p:cNvGraphicFramePr>
            <a:graphicFrameLocks noGrp="1"/>
          </p:cNvGraphicFramePr>
          <p:nvPr>
            <p:extLst>
              <p:ext uri="{D42A27DB-BD31-4B8C-83A1-F6EECF244321}">
                <p14:modId xmlns:p14="http://schemas.microsoft.com/office/powerpoint/2010/main" val="3368730989"/>
              </p:ext>
            </p:extLst>
          </p:nvPr>
        </p:nvGraphicFramePr>
        <p:xfrm>
          <a:off x="1616400" y="4716000"/>
          <a:ext cx="6324598" cy="2183496"/>
        </p:xfrm>
        <a:graphic>
          <a:graphicData uri="http://schemas.openxmlformats.org/drawingml/2006/table">
            <a:tbl>
              <a:tblPr>
                <a:tableStyleId>{793D81CF-94F2-401A-BA57-92F5A7B2D0C5}</a:tableStyleId>
              </a:tblPr>
              <a:tblGrid>
                <a:gridCol w="903514">
                  <a:extLst>
                    <a:ext uri="{9D8B030D-6E8A-4147-A177-3AD203B41FA5}">
                      <a16:colId xmlns:a16="http://schemas.microsoft.com/office/drawing/2014/main" val="3878227538"/>
                    </a:ext>
                  </a:extLst>
                </a:gridCol>
                <a:gridCol w="903514">
                  <a:extLst>
                    <a:ext uri="{9D8B030D-6E8A-4147-A177-3AD203B41FA5}">
                      <a16:colId xmlns:a16="http://schemas.microsoft.com/office/drawing/2014/main" val="1064696885"/>
                    </a:ext>
                  </a:extLst>
                </a:gridCol>
                <a:gridCol w="903514">
                  <a:extLst>
                    <a:ext uri="{9D8B030D-6E8A-4147-A177-3AD203B41FA5}">
                      <a16:colId xmlns:a16="http://schemas.microsoft.com/office/drawing/2014/main" val="3690742733"/>
                    </a:ext>
                  </a:extLst>
                </a:gridCol>
                <a:gridCol w="903514">
                  <a:extLst>
                    <a:ext uri="{9D8B030D-6E8A-4147-A177-3AD203B41FA5}">
                      <a16:colId xmlns:a16="http://schemas.microsoft.com/office/drawing/2014/main" val="1225195204"/>
                    </a:ext>
                  </a:extLst>
                </a:gridCol>
                <a:gridCol w="903514">
                  <a:extLst>
                    <a:ext uri="{9D8B030D-6E8A-4147-A177-3AD203B41FA5}">
                      <a16:colId xmlns:a16="http://schemas.microsoft.com/office/drawing/2014/main" val="1315808801"/>
                    </a:ext>
                  </a:extLst>
                </a:gridCol>
                <a:gridCol w="903514">
                  <a:extLst>
                    <a:ext uri="{9D8B030D-6E8A-4147-A177-3AD203B41FA5}">
                      <a16:colId xmlns:a16="http://schemas.microsoft.com/office/drawing/2014/main" val="3172044840"/>
                    </a:ext>
                  </a:extLst>
                </a:gridCol>
                <a:gridCol w="903514">
                  <a:extLst>
                    <a:ext uri="{9D8B030D-6E8A-4147-A177-3AD203B41FA5}">
                      <a16:colId xmlns:a16="http://schemas.microsoft.com/office/drawing/2014/main" val="276295184"/>
                    </a:ext>
                  </a:extLst>
                </a:gridCol>
              </a:tblGrid>
              <a:tr h="272937">
                <a:tc>
                  <a:txBody>
                    <a:bodyPr/>
                    <a:lstStyle/>
                    <a:p>
                      <a:pPr algn="ctr" fontAlgn="b"/>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a:solidFill>
                            <a:srgbClr val="000000"/>
                          </a:solidFill>
                          <a:effectLst/>
                          <a:latin typeface="Garet Bold" panose="020B0604020202020204" charset="0"/>
                        </a:rPr>
                        <a:t>Estimate</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a:solidFill>
                            <a:srgbClr val="000000"/>
                          </a:solidFill>
                          <a:effectLst/>
                          <a:latin typeface="Garet Bold" panose="020B0604020202020204" charset="0"/>
                        </a:rPr>
                        <a:t>S.E.</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a:solidFill>
                            <a:srgbClr val="000000"/>
                          </a:solidFill>
                          <a:effectLst/>
                          <a:latin typeface="Garet Bold" panose="020B0604020202020204" charset="0"/>
                        </a:rPr>
                        <a:t>CI95.lo</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a:solidFill>
                            <a:srgbClr val="000000"/>
                          </a:solidFill>
                          <a:effectLst/>
                          <a:latin typeface="Garet Bold" panose="020B0604020202020204" charset="0"/>
                        </a:rPr>
                        <a:t>CI95.hi</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err="1">
                          <a:solidFill>
                            <a:srgbClr val="000000"/>
                          </a:solidFill>
                          <a:effectLst/>
                          <a:latin typeface="Garet Bold" panose="020B0604020202020204" charset="0"/>
                        </a:rPr>
                        <a:t>Ztest</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400" b="0" u="none" strike="noStrike" dirty="0" err="1">
                          <a:solidFill>
                            <a:srgbClr val="000000"/>
                          </a:solidFill>
                          <a:effectLst/>
                          <a:latin typeface="Garet Bold" panose="020B0604020202020204" charset="0"/>
                        </a:rPr>
                        <a:t>Zval</a:t>
                      </a:r>
                      <a:endParaRPr lang="en-CA" sz="1400" b="0" i="0" u="none" strike="noStrike" dirty="0">
                        <a:solidFill>
                          <a:srgbClr val="000000"/>
                        </a:solidFill>
                        <a:effectLst/>
                        <a:latin typeface="Garet Bold" panose="020B0604020202020204" charset="0"/>
                      </a:endParaRPr>
                    </a:p>
                  </a:txBody>
                  <a:tcPr marL="9412" marR="9412" marT="94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4097233162"/>
                  </a:ext>
                </a:extLst>
              </a:tr>
              <a:tr h="272937">
                <a:tc>
                  <a:txBody>
                    <a:bodyPr/>
                    <a:lstStyle/>
                    <a:p>
                      <a:pPr algn="l" fontAlgn="b"/>
                      <a:r>
                        <a:rPr lang="en-CA" sz="1200" b="0" i="0" u="none" strike="noStrike" dirty="0">
                          <a:solidFill>
                            <a:srgbClr val="000000"/>
                          </a:solidFill>
                          <a:effectLst/>
                          <a:latin typeface="Garet" panose="020B0604020202020204" charset="0"/>
                        </a:rPr>
                        <a:t>(Intercept)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dirty="0">
                          <a:solidFill>
                            <a:srgbClr val="000000"/>
                          </a:solidFill>
                          <a:effectLst/>
                          <a:latin typeface="Garet" panose="020B0604020202020204" charset="0"/>
                        </a:rPr>
                        <a:t>-15.7542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0.098484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-15.9472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-15.5612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i="0" u="none" strike="noStrike">
                          <a:solidFill>
                            <a:srgbClr val="000000"/>
                          </a:solidFill>
                          <a:effectLst/>
                          <a:latin typeface="Garet" panose="020B060402020202020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-159.967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4245783158"/>
                  </a:ext>
                </a:extLst>
              </a:tr>
              <a:tr h="272937">
                <a:tc>
                  <a:txBody>
                    <a:bodyPr/>
                    <a:lstStyle/>
                    <a:p>
                      <a:pPr algn="l" fontAlgn="b"/>
                      <a:r>
                        <a:rPr lang="en-CA" sz="1200" b="0" i="0" u="none" strike="noStrike">
                          <a:solidFill>
                            <a:srgbClr val="000000"/>
                          </a:solidFill>
                          <a:effectLst/>
                          <a:latin typeface="Garet" panose="020B0604020202020204" charset="0"/>
                        </a:rPr>
                        <a:t>dc_dist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dirty="0">
                          <a:solidFill>
                            <a:srgbClr val="000000"/>
                          </a:solidFill>
                          <a:effectLst/>
                          <a:latin typeface="Garet" panose="020B0604020202020204" charset="0"/>
                        </a:rPr>
                        <a:t>-1.50E-05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dirty="0">
                          <a:solidFill>
                            <a:srgbClr val="000000"/>
                          </a:solidFill>
                          <a:effectLst/>
                          <a:latin typeface="Garet" panose="020B0604020202020204" charset="0"/>
                        </a:rPr>
                        <a:t>6.82E-07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-1.63E-05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-1.36E-05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i="0" u="none" strike="noStrike">
                          <a:solidFill>
                            <a:srgbClr val="000000"/>
                          </a:solidFill>
                          <a:effectLst/>
                          <a:latin typeface="Garet" panose="020B060402020202020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-21.9487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1626772850"/>
                  </a:ext>
                </a:extLst>
              </a:tr>
              <a:tr h="272937">
                <a:tc>
                  <a:txBody>
                    <a:bodyPr/>
                    <a:lstStyle/>
                    <a:p>
                      <a:pPr algn="l" fontAlgn="b"/>
                      <a:r>
                        <a:rPr lang="en-CA" sz="1200" b="0" i="0" u="none" strike="noStrike">
                          <a:solidFill>
                            <a:srgbClr val="000000"/>
                          </a:solidFill>
                          <a:effectLst/>
                          <a:latin typeface="Garet" panose="020B0604020202020204" charset="0"/>
                        </a:rPr>
                        <a:t>hfi_im</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2.2903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0.113305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2.068226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2.512373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i="0" u="none" strike="noStrike">
                          <a:solidFill>
                            <a:srgbClr val="000000"/>
                          </a:solidFill>
                          <a:effectLst/>
                          <a:latin typeface="Garet" panose="020B060402020202020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20.2136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2117381097"/>
                  </a:ext>
                </a:extLst>
              </a:tr>
              <a:tr h="272937">
                <a:tc>
                  <a:txBody>
                    <a:bodyPr/>
                    <a:lstStyle/>
                    <a:p>
                      <a:pPr algn="l" fontAlgn="b"/>
                      <a:r>
                        <a:rPr lang="en-CA" sz="1200" b="0" i="0" u="none" strike="noStrike">
                          <a:solidFill>
                            <a:srgbClr val="000000"/>
                          </a:solidFill>
                          <a:effectLst/>
                          <a:latin typeface="Garet" panose="020B0604020202020204" charset="0"/>
                        </a:rPr>
                        <a:t>elev_im</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-0.00437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0.000188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dirty="0">
                          <a:solidFill>
                            <a:srgbClr val="000000"/>
                          </a:solidFill>
                          <a:effectLst/>
                          <a:latin typeface="Garet" panose="020B0604020202020204" charset="0"/>
                        </a:rPr>
                        <a:t>-0.00474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-0.004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i="0" u="none" strike="noStrike">
                          <a:solidFill>
                            <a:srgbClr val="000000"/>
                          </a:solidFill>
                          <a:effectLst/>
                          <a:latin typeface="Garet" panose="020B060402020202020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-23.222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1273857596"/>
                  </a:ext>
                </a:extLst>
              </a:tr>
              <a:tr h="272937">
                <a:tc>
                  <a:txBody>
                    <a:bodyPr/>
                    <a:lstStyle/>
                    <a:p>
                      <a:pPr algn="l" fontAlgn="b"/>
                      <a:r>
                        <a:rPr lang="en-CA" sz="1200" b="0" i="0" u="none" strike="noStrike">
                          <a:solidFill>
                            <a:srgbClr val="000000"/>
                          </a:solidFill>
                          <a:effectLst/>
                          <a:latin typeface="Garet" panose="020B0604020202020204" charset="0"/>
                        </a:rPr>
                        <a:t>forest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-0.01727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0.001301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-0.01982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dirty="0">
                          <a:solidFill>
                            <a:srgbClr val="000000"/>
                          </a:solidFill>
                          <a:effectLst/>
                          <a:latin typeface="Garet" panose="020B0604020202020204" charset="0"/>
                        </a:rPr>
                        <a:t>-0.01472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i="0" u="none" strike="noStrike" dirty="0">
                          <a:solidFill>
                            <a:srgbClr val="000000"/>
                          </a:solidFill>
                          <a:effectLst/>
                          <a:latin typeface="Garet" panose="020B060402020202020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-13.2724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128736677"/>
                  </a:ext>
                </a:extLst>
              </a:tr>
              <a:tr h="272937">
                <a:tc>
                  <a:txBody>
                    <a:bodyPr/>
                    <a:lstStyle/>
                    <a:p>
                      <a:pPr algn="l" fontAlgn="b"/>
                      <a:r>
                        <a:rPr lang="en-CA" sz="1200" b="0" i="0" u="none" strike="noStrike" dirty="0">
                          <a:solidFill>
                            <a:srgbClr val="000000"/>
                          </a:solidFill>
                          <a:effectLst/>
                          <a:latin typeface="Garet" panose="020B0604020202020204" charset="0"/>
                        </a:rPr>
                        <a:t>water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-0.0003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1.81E-05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-0.00033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-0.00026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i="0" u="none" strike="noStrike" dirty="0">
                          <a:solidFill>
                            <a:srgbClr val="000000"/>
                          </a:solidFill>
                          <a:effectLst/>
                          <a:latin typeface="Garet" panose="020B060402020202020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dirty="0">
                          <a:solidFill>
                            <a:srgbClr val="000000"/>
                          </a:solidFill>
                          <a:effectLst/>
                          <a:latin typeface="Garet" panose="020B0604020202020204" charset="0"/>
                        </a:rPr>
                        <a:t>-16.3746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3809158885"/>
                  </a:ext>
                </a:extLst>
              </a:tr>
              <a:tr h="272937">
                <a:tc>
                  <a:txBody>
                    <a:bodyPr/>
                    <a:lstStyle/>
                    <a:p>
                      <a:pPr algn="l" fontAlgn="b"/>
                      <a:r>
                        <a:rPr lang="en-CA" sz="1200" b="0" i="0" u="none" strike="noStrike" dirty="0">
                          <a:solidFill>
                            <a:srgbClr val="000000"/>
                          </a:solidFill>
                          <a:effectLst/>
                          <a:latin typeface="Garet" panose="020B0604020202020204" charset="0"/>
                        </a:rPr>
                        <a:t>I(elev^2)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1.11E-06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1.41E-07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8.39E-07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a:solidFill>
                            <a:srgbClr val="000000"/>
                          </a:solidFill>
                          <a:effectLst/>
                          <a:latin typeface="Garet" panose="020B0604020202020204" charset="0"/>
                        </a:rPr>
                        <a:t>1.39E-06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l" fontAlgn="b"/>
                      <a:r>
                        <a:rPr lang="en-CA" sz="1200" b="0" i="0" u="none" strike="noStrike" dirty="0">
                          <a:solidFill>
                            <a:srgbClr val="000000"/>
                          </a:solidFill>
                          <a:effectLst/>
                          <a:latin typeface="Garet" panose="020B060402020202020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r" fontAlgn="b"/>
                      <a:r>
                        <a:rPr lang="en-CA" sz="1200" b="0" i="0" u="none" strike="noStrike" dirty="0">
                          <a:solidFill>
                            <a:srgbClr val="000000"/>
                          </a:solidFill>
                          <a:effectLst/>
                          <a:latin typeface="Garet" panose="020B0604020202020204" charset="0"/>
                        </a:rPr>
                        <a:t>7.926511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322133648"/>
                  </a:ext>
                </a:extLst>
              </a:tr>
            </a:tbl>
          </a:graphicData>
        </a:graphic>
      </p:graphicFrame>
      <p:cxnSp>
        <p:nvCxnSpPr>
          <p:cNvPr id="3" name="Straight Arrow Connector 2">
            <a:extLst>
              <a:ext uri="{FF2B5EF4-FFF2-40B4-BE49-F238E27FC236}">
                <a16:creationId xmlns:a16="http://schemas.microsoft.com/office/drawing/2014/main" id="{A007391B-97DA-654B-B3DF-E5EEAF43BF9C}"/>
              </a:ext>
            </a:extLst>
          </p:cNvPr>
          <p:cNvCxnSpPr/>
          <p:nvPr/>
        </p:nvCxnSpPr>
        <p:spPr>
          <a:xfrm>
            <a:off x="8077200" y="582930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9DE554C8-315F-E870-6040-710308633EC2}"/>
              </a:ext>
            </a:extLst>
          </p:cNvPr>
          <p:cNvGraphicFramePr>
            <a:graphicFrameLocks noGrp="1"/>
          </p:cNvGraphicFramePr>
          <p:nvPr>
            <p:extLst>
              <p:ext uri="{D42A27DB-BD31-4B8C-83A1-F6EECF244321}">
                <p14:modId xmlns:p14="http://schemas.microsoft.com/office/powerpoint/2010/main" val="2098816059"/>
              </p:ext>
            </p:extLst>
          </p:nvPr>
        </p:nvGraphicFramePr>
        <p:xfrm>
          <a:off x="1621151" y="7634876"/>
          <a:ext cx="2450592" cy="1710788"/>
        </p:xfrm>
        <a:graphic>
          <a:graphicData uri="http://schemas.openxmlformats.org/drawingml/2006/table">
            <a:tbl>
              <a:tblPr>
                <a:tableStyleId>{793D81CF-94F2-401A-BA57-92F5A7B2D0C5}</a:tableStyleId>
              </a:tblPr>
              <a:tblGrid>
                <a:gridCol w="1225296">
                  <a:extLst>
                    <a:ext uri="{9D8B030D-6E8A-4147-A177-3AD203B41FA5}">
                      <a16:colId xmlns:a16="http://schemas.microsoft.com/office/drawing/2014/main" val="3878227538"/>
                    </a:ext>
                  </a:extLst>
                </a:gridCol>
                <a:gridCol w="1225296">
                  <a:extLst>
                    <a:ext uri="{9D8B030D-6E8A-4147-A177-3AD203B41FA5}">
                      <a16:colId xmlns:a16="http://schemas.microsoft.com/office/drawing/2014/main" val="1064696885"/>
                    </a:ext>
                  </a:extLst>
                </a:gridCol>
              </a:tblGrid>
              <a:tr h="318977">
                <a:tc>
                  <a:txBody>
                    <a:bodyPr/>
                    <a:lstStyle/>
                    <a:p>
                      <a:pPr algn="ctr" fontAlgn="b"/>
                      <a:r>
                        <a:rPr lang="en-CA" sz="1200" b="1" i="0" u="none" strike="noStrike" dirty="0">
                          <a:solidFill>
                            <a:srgbClr val="000000"/>
                          </a:solidFill>
                          <a:effectLst/>
                          <a:latin typeface="Garet Bold" panose="020B0604020202020204" charset="0"/>
                        </a:rPr>
                        <a:t>Model Type</a:t>
                      </a:r>
                    </a:p>
                  </a:txBody>
                  <a:tcPr marL="5711" marR="5711" marT="57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200" b="0" u="none" strike="noStrike" dirty="0">
                          <a:solidFill>
                            <a:srgbClr val="000000"/>
                          </a:solidFill>
                          <a:effectLst/>
                          <a:latin typeface="Garet Bold" panose="020B0604020202020204" charset="0"/>
                        </a:rPr>
                        <a:t>AIC</a:t>
                      </a:r>
                      <a:endParaRPr lang="en-CA" sz="1200" b="0" i="0" u="none" strike="noStrike" dirty="0">
                        <a:solidFill>
                          <a:srgbClr val="000000"/>
                        </a:solidFill>
                        <a:effectLst/>
                        <a:latin typeface="Garet Bold" panose="020B0604020202020204" charset="0"/>
                      </a:endParaRPr>
                    </a:p>
                  </a:txBody>
                  <a:tcPr marL="5711" marR="5711" marT="57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4097233162"/>
                  </a:ext>
                </a:extLst>
              </a:tr>
              <a:tr h="318977">
                <a:tc>
                  <a:txBody>
                    <a:bodyPr/>
                    <a:lstStyle/>
                    <a:p>
                      <a:pPr algn="l" fontAlgn="b"/>
                      <a:r>
                        <a:rPr lang="en-CA" sz="1100" b="0" i="0" u="none" strike="noStrike" dirty="0">
                          <a:solidFill>
                            <a:srgbClr val="000000"/>
                          </a:solidFill>
                          <a:effectLst/>
                          <a:latin typeface="Garet" panose="020B0604020202020204" charset="0"/>
                        </a:rPr>
                        <a:t>Null</a:t>
                      </a: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100" dirty="0">
                          <a:effectLst/>
                        </a:rPr>
                        <a:t>75818.15</a:t>
                      </a:r>
                      <a:endParaRPr lang="en-CA" sz="1100" b="0" i="0" u="none" strike="noStrike" dirty="0">
                        <a:solidFill>
                          <a:srgbClr val="000000"/>
                        </a:solidFill>
                        <a:effectLst/>
                        <a:latin typeface="Garet" panose="020B0604020202020204" charset="0"/>
                      </a:endParaRP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4245783158"/>
                  </a:ext>
                </a:extLst>
              </a:tr>
              <a:tr h="318977">
                <a:tc>
                  <a:txBody>
                    <a:bodyPr/>
                    <a:lstStyle/>
                    <a:p>
                      <a:pPr algn="l" fontAlgn="b"/>
                      <a:r>
                        <a:rPr lang="en-CA" sz="1100" b="0" i="0" u="none" strike="noStrike" dirty="0">
                          <a:solidFill>
                            <a:srgbClr val="000000"/>
                          </a:solidFill>
                          <a:effectLst/>
                          <a:latin typeface="Garet" panose="020B0604020202020204" charset="0"/>
                        </a:rPr>
                        <a:t>Simple</a:t>
                      </a: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100" dirty="0">
                          <a:effectLst/>
                        </a:rPr>
                        <a:t>61838.94</a:t>
                      </a:r>
                      <a:endParaRPr lang="en-CA" sz="1100" b="0" i="0" u="none" strike="noStrike" dirty="0">
                        <a:solidFill>
                          <a:srgbClr val="000000"/>
                        </a:solidFill>
                        <a:effectLst/>
                        <a:latin typeface="Garet" panose="020B0604020202020204" charset="0"/>
                      </a:endParaRP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1626772850"/>
                  </a:ext>
                </a:extLst>
              </a:tr>
              <a:tr h="318977">
                <a:tc>
                  <a:txBody>
                    <a:bodyPr/>
                    <a:lstStyle/>
                    <a:p>
                      <a:pPr algn="l" fontAlgn="b"/>
                      <a:r>
                        <a:rPr lang="en-CA" sz="1100" b="0" i="0" u="none" strike="noStrike" dirty="0">
                          <a:solidFill>
                            <a:srgbClr val="000000"/>
                          </a:solidFill>
                          <a:effectLst/>
                          <a:latin typeface="Garet" panose="020B0604020202020204" charset="0"/>
                        </a:rPr>
                        <a:t>Full</a:t>
                      </a: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CA" sz="1100" dirty="0">
                          <a:effectLst/>
                        </a:rPr>
                        <a:t>61794.79</a:t>
                      </a:r>
                      <a:endParaRPr lang="en-CA" sz="1100" b="0" i="0" u="none" strike="noStrike" dirty="0">
                        <a:solidFill>
                          <a:srgbClr val="000000"/>
                        </a:solidFill>
                        <a:effectLst/>
                        <a:latin typeface="Garet" panose="020B0604020202020204" charset="0"/>
                      </a:endParaRP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117381097"/>
                  </a:ext>
                </a:extLst>
              </a:tr>
              <a:tr h="434880">
                <a:tc>
                  <a:txBody>
                    <a:bodyPr/>
                    <a:lstStyle/>
                    <a:p>
                      <a:pPr algn="l" fontAlgn="b"/>
                      <a:r>
                        <a:rPr lang="en-CA" sz="1100" b="0" i="0" u="none" strike="noStrike" dirty="0">
                          <a:solidFill>
                            <a:srgbClr val="000000"/>
                          </a:solidFill>
                          <a:effectLst/>
                          <a:latin typeface="Garet" panose="020B0604020202020204" charset="0"/>
                        </a:rPr>
                        <a:t>No Data Center</a:t>
                      </a: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tc>
                  <a:txBody>
                    <a:bodyPr/>
                    <a:lstStyle/>
                    <a:p>
                      <a:pPr algn="ctr" fontAlgn="b"/>
                      <a:r>
                        <a:rPr lang="en-CA" sz="1100" dirty="0">
                          <a:effectLst/>
                        </a:rPr>
                        <a:t>63175.76</a:t>
                      </a:r>
                      <a:endParaRPr lang="en-CA" sz="1100" b="0" i="0" u="none" strike="noStrike" dirty="0">
                        <a:solidFill>
                          <a:srgbClr val="000000"/>
                        </a:solidFill>
                        <a:effectLst/>
                        <a:latin typeface="Garet" panose="020B0604020202020204" charset="0"/>
                      </a:endParaRPr>
                    </a:p>
                  </a:txBody>
                  <a:tcPr marL="3853" marR="3853" marT="385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F"/>
                    </a:solidFill>
                  </a:tcPr>
                </a:tc>
                <a:extLst>
                  <a:ext uri="{0D108BD9-81ED-4DB2-BD59-A6C34878D82A}">
                    <a16:rowId xmlns:a16="http://schemas.microsoft.com/office/drawing/2014/main" val="1273857596"/>
                  </a:ext>
                </a:extLst>
              </a:tr>
            </a:tbl>
          </a:graphicData>
        </a:graphic>
      </p:graphicFrame>
      <p:sp>
        <p:nvSpPr>
          <p:cNvPr id="5" name="TextBox 4">
            <a:extLst>
              <a:ext uri="{FF2B5EF4-FFF2-40B4-BE49-F238E27FC236}">
                <a16:creationId xmlns:a16="http://schemas.microsoft.com/office/drawing/2014/main" id="{10FB2BEC-B2AE-6CA5-AD0E-581425F7C46E}"/>
              </a:ext>
            </a:extLst>
          </p:cNvPr>
          <p:cNvSpPr txBox="1"/>
          <p:nvPr/>
        </p:nvSpPr>
        <p:spPr>
          <a:xfrm>
            <a:off x="1612007" y="7296322"/>
            <a:ext cx="2459736" cy="338554"/>
          </a:xfrm>
          <a:prstGeom prst="rect">
            <a:avLst/>
          </a:prstGeom>
          <a:noFill/>
        </p:spPr>
        <p:txBody>
          <a:bodyPr wrap="square">
            <a:spAutoFit/>
          </a:bodyPr>
          <a:lstStyle/>
          <a:p>
            <a:pPr algn="ctr"/>
            <a:r>
              <a:rPr lang="en-CA" sz="1600" b="1" dirty="0">
                <a:solidFill>
                  <a:srgbClr val="3C5162"/>
                </a:solidFill>
                <a:latin typeface="Garet Bold" panose="020B0604020202020204" charset="0"/>
              </a:rPr>
              <a:t>Validation</a:t>
            </a:r>
            <a:endParaRPr lang="en-CA" sz="3200" dirty="0">
              <a:latin typeface="Garet Bold" panose="020B0604020202020204" charset="0"/>
            </a:endParaRPr>
          </a:p>
        </p:txBody>
      </p:sp>
      <p:sp>
        <p:nvSpPr>
          <p:cNvPr id="7" name="TextBox 6">
            <a:extLst>
              <a:ext uri="{FF2B5EF4-FFF2-40B4-BE49-F238E27FC236}">
                <a16:creationId xmlns:a16="http://schemas.microsoft.com/office/drawing/2014/main" id="{866CCE19-C932-ABFB-301E-BDD7C64E125A}"/>
              </a:ext>
            </a:extLst>
          </p:cNvPr>
          <p:cNvSpPr txBox="1"/>
          <p:nvPr/>
        </p:nvSpPr>
        <p:spPr>
          <a:xfrm>
            <a:off x="8762999" y="8313009"/>
            <a:ext cx="8153401" cy="707886"/>
          </a:xfrm>
          <a:prstGeom prst="rect">
            <a:avLst/>
          </a:prstGeom>
          <a:noFill/>
        </p:spPr>
        <p:txBody>
          <a:bodyPr wrap="square">
            <a:spAutoFit/>
          </a:bodyPr>
          <a:lstStyle/>
          <a:p>
            <a:r>
              <a:rPr lang="en-CA" sz="2000" b="1" dirty="0">
                <a:solidFill>
                  <a:srgbClr val="3C5162"/>
                </a:solidFill>
                <a:latin typeface="Garet Bold" panose="020B0604020202020204" charset="0"/>
              </a:rPr>
              <a:t>Fitted point process model with goose locations overlayed on top of fit </a:t>
            </a:r>
            <a:endParaRPr lang="en-CA" sz="4000" dirty="0">
              <a:latin typeface="Garet Bold" panose="020B0604020202020204" charset="0"/>
            </a:endParaRPr>
          </a:p>
        </p:txBody>
      </p:sp>
      <p:sp>
        <p:nvSpPr>
          <p:cNvPr id="8" name="TextBox 7">
            <a:extLst>
              <a:ext uri="{FF2B5EF4-FFF2-40B4-BE49-F238E27FC236}">
                <a16:creationId xmlns:a16="http://schemas.microsoft.com/office/drawing/2014/main" id="{A09CEBC4-9F05-4618-EB35-1C89D59F26A4}"/>
              </a:ext>
            </a:extLst>
          </p:cNvPr>
          <p:cNvSpPr txBox="1"/>
          <p:nvPr/>
        </p:nvSpPr>
        <p:spPr>
          <a:xfrm>
            <a:off x="4080887" y="7634876"/>
            <a:ext cx="2554609" cy="307777"/>
          </a:xfrm>
          <a:prstGeom prst="rect">
            <a:avLst/>
          </a:prstGeom>
          <a:noFill/>
        </p:spPr>
        <p:txBody>
          <a:bodyPr wrap="square">
            <a:spAutoFit/>
          </a:bodyPr>
          <a:lstStyle/>
          <a:p>
            <a:r>
              <a:rPr lang="en-CA" sz="1400" b="1" dirty="0">
                <a:solidFill>
                  <a:srgbClr val="3C5162"/>
                </a:solidFill>
                <a:latin typeface="Garet Bold" panose="020B0604020202020204" charset="0"/>
              </a:rPr>
              <a:t>*lower AIC is better</a:t>
            </a:r>
            <a:endParaRPr lang="en-CA" sz="2800" dirty="0">
              <a:latin typeface="Garet Bold" panose="020B0604020202020204" charset="0"/>
            </a:endParaRPr>
          </a:p>
        </p:txBody>
      </p:sp>
    </p:spTree>
    <p:extLst>
      <p:ext uri="{BB962C8B-B14F-4D97-AF65-F5344CB8AC3E}">
        <p14:creationId xmlns:p14="http://schemas.microsoft.com/office/powerpoint/2010/main" val="2195593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3BADF576-3FC0-FC47-E3C8-501087604C6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827D820-8B9A-CDF3-7A13-5B00573BAB62}"/>
              </a:ext>
            </a:extLst>
          </p:cNvPr>
          <p:cNvPicPr>
            <a:picLocks noChangeAspect="1"/>
          </p:cNvPicPr>
          <p:nvPr/>
        </p:nvPicPr>
        <p:blipFill>
          <a:blip r:embed="rId2" cstate="print">
            <a:alphaModFix amt="10000"/>
            <a:extLst>
              <a:ext uri="{28A0092B-C50C-407E-A947-70E740481C1C}">
                <a14:useLocalDpi xmlns:a14="http://schemas.microsoft.com/office/drawing/2010/main" val="0"/>
              </a:ext>
            </a:extLst>
          </a:blip>
          <a:stretch>
            <a:fillRect/>
          </a:stretch>
        </p:blipFill>
        <p:spPr>
          <a:xfrm>
            <a:off x="12955022" y="630221"/>
            <a:ext cx="4430770" cy="2880000"/>
          </a:xfrm>
          <a:prstGeom prst="rect">
            <a:avLst/>
          </a:prstGeom>
          <a:ln>
            <a:solidFill>
              <a:srgbClr val="3C5162"/>
            </a:solidFill>
          </a:ln>
        </p:spPr>
      </p:pic>
      <p:pic>
        <p:nvPicPr>
          <p:cNvPr id="12" name="Picture 11">
            <a:extLst>
              <a:ext uri="{FF2B5EF4-FFF2-40B4-BE49-F238E27FC236}">
                <a16:creationId xmlns:a16="http://schemas.microsoft.com/office/drawing/2014/main" id="{C0DA252C-D1E7-48D0-5E3F-6A0147746CF4}"/>
              </a:ext>
            </a:extLst>
          </p:cNvPr>
          <p:cNvPicPr>
            <a:picLocks noChangeAspect="1"/>
          </p:cNvPicPr>
          <p:nvPr/>
        </p:nvPicPr>
        <p:blipFill>
          <a:blip r:embed="rId3" cstate="print">
            <a:alphaModFix amt="10000"/>
            <a:extLst>
              <a:ext uri="{28A0092B-C50C-407E-A947-70E740481C1C}">
                <a14:useLocalDpi xmlns:a14="http://schemas.microsoft.com/office/drawing/2010/main" val="0"/>
              </a:ext>
            </a:extLst>
          </a:blip>
          <a:stretch>
            <a:fillRect/>
          </a:stretch>
        </p:blipFill>
        <p:spPr>
          <a:xfrm>
            <a:off x="12942830" y="3703500"/>
            <a:ext cx="4430770" cy="2880000"/>
          </a:xfrm>
          <a:prstGeom prst="rect">
            <a:avLst/>
          </a:prstGeom>
          <a:ln>
            <a:solidFill>
              <a:srgbClr val="3C5162"/>
            </a:solidFill>
          </a:ln>
        </p:spPr>
      </p:pic>
      <p:pic>
        <p:nvPicPr>
          <p:cNvPr id="14" name="Picture 13">
            <a:extLst>
              <a:ext uri="{FF2B5EF4-FFF2-40B4-BE49-F238E27FC236}">
                <a16:creationId xmlns:a16="http://schemas.microsoft.com/office/drawing/2014/main" id="{1F307D62-AC1A-C13A-B89E-4E92C02A2683}"/>
              </a:ext>
            </a:extLst>
          </p:cNvPr>
          <p:cNvPicPr>
            <a:picLocks noChangeAspect="1"/>
          </p:cNvPicPr>
          <p:nvPr/>
        </p:nvPicPr>
        <p:blipFill>
          <a:blip r:embed="rId4" cstate="print">
            <a:alphaModFix amt="10000"/>
            <a:extLst>
              <a:ext uri="{28A0092B-C50C-407E-A947-70E740481C1C}">
                <a14:useLocalDpi xmlns:a14="http://schemas.microsoft.com/office/drawing/2010/main" val="0"/>
              </a:ext>
            </a:extLst>
          </a:blip>
          <a:stretch>
            <a:fillRect/>
          </a:stretch>
        </p:blipFill>
        <p:spPr>
          <a:xfrm>
            <a:off x="8272567" y="3703500"/>
            <a:ext cx="4430770" cy="2880000"/>
          </a:xfrm>
          <a:prstGeom prst="rect">
            <a:avLst/>
          </a:prstGeom>
          <a:ln>
            <a:solidFill>
              <a:srgbClr val="3C5162"/>
            </a:solidFill>
          </a:ln>
        </p:spPr>
      </p:pic>
      <p:pic>
        <p:nvPicPr>
          <p:cNvPr id="16" name="Picture 15">
            <a:extLst>
              <a:ext uri="{FF2B5EF4-FFF2-40B4-BE49-F238E27FC236}">
                <a16:creationId xmlns:a16="http://schemas.microsoft.com/office/drawing/2014/main" id="{69900A25-B85A-D2B5-8F03-A82025AF0786}"/>
              </a:ext>
            </a:extLst>
          </p:cNvPr>
          <p:cNvPicPr>
            <a:picLocks noChangeAspect="1"/>
          </p:cNvPicPr>
          <p:nvPr/>
        </p:nvPicPr>
        <p:blipFill>
          <a:blip r:embed="rId5" cstate="print">
            <a:alphaModFix amt="10000"/>
            <a:extLst>
              <a:ext uri="{28A0092B-C50C-407E-A947-70E740481C1C}">
                <a14:useLocalDpi xmlns:a14="http://schemas.microsoft.com/office/drawing/2010/main" val="0"/>
              </a:ext>
            </a:extLst>
          </a:blip>
          <a:stretch>
            <a:fillRect/>
          </a:stretch>
        </p:blipFill>
        <p:spPr>
          <a:xfrm>
            <a:off x="10607698" y="6776779"/>
            <a:ext cx="4430770" cy="2880000"/>
          </a:xfrm>
          <a:prstGeom prst="rect">
            <a:avLst/>
          </a:prstGeom>
          <a:ln>
            <a:solidFill>
              <a:srgbClr val="3C5162"/>
            </a:solidFill>
          </a:ln>
        </p:spPr>
      </p:pic>
      <p:pic>
        <p:nvPicPr>
          <p:cNvPr id="19" name="Picture 18">
            <a:extLst>
              <a:ext uri="{FF2B5EF4-FFF2-40B4-BE49-F238E27FC236}">
                <a16:creationId xmlns:a16="http://schemas.microsoft.com/office/drawing/2014/main" id="{6FF23F81-0486-2148-5E49-93FD720CB4D4}"/>
              </a:ext>
            </a:extLst>
          </p:cNvPr>
          <p:cNvPicPr>
            <a:picLocks noChangeAspect="1"/>
          </p:cNvPicPr>
          <p:nvPr/>
        </p:nvPicPr>
        <p:blipFill>
          <a:blip r:embed="rId6" cstate="print">
            <a:alphaModFix amt="10000"/>
            <a:extLst>
              <a:ext uri="{28A0092B-C50C-407E-A947-70E740481C1C}">
                <a14:useLocalDpi xmlns:a14="http://schemas.microsoft.com/office/drawing/2010/main" val="0"/>
              </a:ext>
            </a:extLst>
          </a:blip>
          <a:stretch>
            <a:fillRect/>
          </a:stretch>
        </p:blipFill>
        <p:spPr>
          <a:xfrm>
            <a:off x="8272567" y="630221"/>
            <a:ext cx="4430770" cy="2880000"/>
          </a:xfrm>
          <a:prstGeom prst="rect">
            <a:avLst/>
          </a:prstGeom>
          <a:ln>
            <a:solidFill>
              <a:srgbClr val="3C5162"/>
            </a:solidFill>
          </a:ln>
        </p:spPr>
      </p:pic>
      <p:pic>
        <p:nvPicPr>
          <p:cNvPr id="5" name="Picture 4">
            <a:extLst>
              <a:ext uri="{FF2B5EF4-FFF2-40B4-BE49-F238E27FC236}">
                <a16:creationId xmlns:a16="http://schemas.microsoft.com/office/drawing/2014/main" id="{8225C109-9323-02E6-78EF-55C6CE3A7F41}"/>
              </a:ext>
            </a:extLst>
          </p:cNvPr>
          <p:cNvPicPr>
            <a:picLocks noChangeAspect="1"/>
          </p:cNvPicPr>
          <p:nvPr/>
        </p:nvPicPr>
        <p:blipFill>
          <a:blip r:embed="rId7">
            <a:extLst>
              <a:ext uri="{28A0092B-C50C-407E-A947-70E740481C1C}">
                <a14:useLocalDpi xmlns:a14="http://schemas.microsoft.com/office/drawing/2010/main" val="0"/>
              </a:ext>
            </a:extLst>
          </a:blip>
          <a:srcRect l="22399" t="12335" r="5605" b="12592"/>
          <a:stretch/>
        </p:blipFill>
        <p:spPr>
          <a:xfrm>
            <a:off x="902208" y="5008579"/>
            <a:ext cx="6858000" cy="4648200"/>
          </a:xfrm>
          <a:prstGeom prst="rect">
            <a:avLst/>
          </a:prstGeom>
          <a:ln>
            <a:solidFill>
              <a:schemeClr val="accent1"/>
            </a:solidFill>
          </a:ln>
        </p:spPr>
      </p:pic>
      <p:sp>
        <p:nvSpPr>
          <p:cNvPr id="2" name="TextBox 8">
            <a:extLst>
              <a:ext uri="{FF2B5EF4-FFF2-40B4-BE49-F238E27FC236}">
                <a16:creationId xmlns:a16="http://schemas.microsoft.com/office/drawing/2014/main" id="{9EFF184F-2B0B-1B3A-B317-8C33A16834F2}"/>
              </a:ext>
            </a:extLst>
          </p:cNvPr>
          <p:cNvSpPr txBox="1"/>
          <p:nvPr/>
        </p:nvSpPr>
        <p:spPr>
          <a:xfrm>
            <a:off x="902208" y="1835638"/>
            <a:ext cx="117348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chemeClr val="bg1"/>
                </a:solidFill>
                <a:latin typeface="Garet"/>
                <a:ea typeface="Garet"/>
                <a:cs typeface="Garet"/>
                <a:sym typeface="Garet"/>
              </a:rPr>
              <a:t>RESIDUALS:</a:t>
            </a:r>
          </a:p>
        </p:txBody>
      </p:sp>
      <p:sp>
        <p:nvSpPr>
          <p:cNvPr id="4" name="TextBox 3">
            <a:extLst>
              <a:ext uri="{FF2B5EF4-FFF2-40B4-BE49-F238E27FC236}">
                <a16:creationId xmlns:a16="http://schemas.microsoft.com/office/drawing/2014/main" id="{542263D7-1228-D3CD-563F-1422488EFFC4}"/>
              </a:ext>
            </a:extLst>
          </p:cNvPr>
          <p:cNvSpPr txBox="1"/>
          <p:nvPr/>
        </p:nvSpPr>
        <p:spPr>
          <a:xfrm>
            <a:off x="902208" y="241849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3C5162"/>
                </a:solidFill>
                <a:latin typeface="Garet"/>
                <a:ea typeface="Garet"/>
                <a:cs typeface="Garet"/>
                <a:sym typeface="Garet"/>
              </a:rPr>
              <a:t>GOOSE</a:t>
            </a:r>
            <a:endParaRPr lang="en-US" sz="11871" dirty="0">
              <a:solidFill>
                <a:srgbClr val="3C5162"/>
              </a:solidFill>
              <a:latin typeface="Garet"/>
              <a:ea typeface="Garet"/>
              <a:cs typeface="Garet"/>
              <a:sym typeface="Garet"/>
            </a:endParaRPr>
          </a:p>
        </p:txBody>
      </p:sp>
      <p:sp>
        <p:nvSpPr>
          <p:cNvPr id="7" name="TextBox 6">
            <a:extLst>
              <a:ext uri="{FF2B5EF4-FFF2-40B4-BE49-F238E27FC236}">
                <a16:creationId xmlns:a16="http://schemas.microsoft.com/office/drawing/2014/main" id="{B5778C94-D0AB-8E48-D605-9082184B63D6}"/>
              </a:ext>
            </a:extLst>
          </p:cNvPr>
          <p:cNvSpPr txBox="1"/>
          <p:nvPr/>
        </p:nvSpPr>
        <p:spPr>
          <a:xfrm>
            <a:off x="926592" y="4546914"/>
            <a:ext cx="6833616"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BC Residual Map</a:t>
            </a:r>
          </a:p>
        </p:txBody>
      </p:sp>
      <p:sp>
        <p:nvSpPr>
          <p:cNvPr id="8" name="TextBox 7">
            <a:extLst>
              <a:ext uri="{FF2B5EF4-FFF2-40B4-BE49-F238E27FC236}">
                <a16:creationId xmlns:a16="http://schemas.microsoft.com/office/drawing/2014/main" id="{29850FE7-DBD1-2965-0994-94D326EEF7E7}"/>
              </a:ext>
            </a:extLst>
          </p:cNvPr>
          <p:cNvSpPr txBox="1"/>
          <p:nvPr/>
        </p:nvSpPr>
        <p:spPr>
          <a:xfrm>
            <a:off x="9406275" y="139967"/>
            <a:ext cx="6833616" cy="461665"/>
          </a:xfrm>
          <a:prstGeom prst="rect">
            <a:avLst/>
          </a:prstGeom>
          <a:noFill/>
        </p:spPr>
        <p:txBody>
          <a:bodyPr wrap="square">
            <a:spAutoFit/>
          </a:bodyPr>
          <a:lstStyle/>
          <a:p>
            <a:pPr algn="ctr"/>
            <a:r>
              <a:rPr lang="en-US" sz="2400" dirty="0">
                <a:solidFill>
                  <a:schemeClr val="tx1">
                    <a:alpha val="10000"/>
                  </a:schemeClr>
                </a:solidFill>
                <a:latin typeface="Garet Bold" panose="020B0604020202020204" charset="0"/>
                <a:ea typeface="Garet"/>
                <a:cs typeface="Garet"/>
                <a:sym typeface="Garet"/>
              </a:rPr>
              <a:t>Partial Residual Plots</a:t>
            </a:r>
          </a:p>
        </p:txBody>
      </p:sp>
    </p:spTree>
    <p:extLst>
      <p:ext uri="{BB962C8B-B14F-4D97-AF65-F5344CB8AC3E}">
        <p14:creationId xmlns:p14="http://schemas.microsoft.com/office/powerpoint/2010/main" val="289380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B9537DA8-5F77-C253-B866-9DC7E3509C7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0BFB390-BB99-4AE9-B902-11CA0F8FF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5022" y="630221"/>
            <a:ext cx="4430770" cy="2880000"/>
          </a:xfrm>
          <a:prstGeom prst="rect">
            <a:avLst/>
          </a:prstGeom>
          <a:ln>
            <a:solidFill>
              <a:srgbClr val="3C5162"/>
            </a:solidFill>
          </a:ln>
        </p:spPr>
      </p:pic>
      <p:pic>
        <p:nvPicPr>
          <p:cNvPr id="12" name="Picture 11">
            <a:extLst>
              <a:ext uri="{FF2B5EF4-FFF2-40B4-BE49-F238E27FC236}">
                <a16:creationId xmlns:a16="http://schemas.microsoft.com/office/drawing/2014/main" id="{178615CC-1696-4AC1-F017-CAFF50B98B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42830" y="3703500"/>
            <a:ext cx="4430770" cy="2880000"/>
          </a:xfrm>
          <a:prstGeom prst="rect">
            <a:avLst/>
          </a:prstGeom>
          <a:ln>
            <a:solidFill>
              <a:srgbClr val="3C5162"/>
            </a:solidFill>
          </a:ln>
        </p:spPr>
      </p:pic>
      <p:pic>
        <p:nvPicPr>
          <p:cNvPr id="14" name="Picture 13">
            <a:extLst>
              <a:ext uri="{FF2B5EF4-FFF2-40B4-BE49-F238E27FC236}">
                <a16:creationId xmlns:a16="http://schemas.microsoft.com/office/drawing/2014/main" id="{EDE77911-3D4D-DA1C-BA7A-A010B5A314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2567" y="3703500"/>
            <a:ext cx="4430770" cy="2880000"/>
          </a:xfrm>
          <a:prstGeom prst="rect">
            <a:avLst/>
          </a:prstGeom>
          <a:ln>
            <a:solidFill>
              <a:srgbClr val="3C5162"/>
            </a:solidFill>
          </a:ln>
        </p:spPr>
      </p:pic>
      <p:pic>
        <p:nvPicPr>
          <p:cNvPr id="16" name="Picture 15">
            <a:extLst>
              <a:ext uri="{FF2B5EF4-FFF2-40B4-BE49-F238E27FC236}">
                <a16:creationId xmlns:a16="http://schemas.microsoft.com/office/drawing/2014/main" id="{83D072BD-467E-677E-3751-CD34E6D242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07698" y="6776779"/>
            <a:ext cx="4430770" cy="2880000"/>
          </a:xfrm>
          <a:prstGeom prst="rect">
            <a:avLst/>
          </a:prstGeom>
          <a:ln>
            <a:solidFill>
              <a:srgbClr val="3C5162"/>
            </a:solidFill>
          </a:ln>
        </p:spPr>
      </p:pic>
      <p:pic>
        <p:nvPicPr>
          <p:cNvPr id="19" name="Picture 18">
            <a:extLst>
              <a:ext uri="{FF2B5EF4-FFF2-40B4-BE49-F238E27FC236}">
                <a16:creationId xmlns:a16="http://schemas.microsoft.com/office/drawing/2014/main" id="{60EE4CC1-3D06-0F7C-1FCF-EBFD541B8D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2567" y="630221"/>
            <a:ext cx="4430770" cy="2880000"/>
          </a:xfrm>
          <a:prstGeom prst="rect">
            <a:avLst/>
          </a:prstGeom>
          <a:ln>
            <a:solidFill>
              <a:srgbClr val="3C5162"/>
            </a:solidFill>
          </a:ln>
        </p:spPr>
      </p:pic>
      <p:pic>
        <p:nvPicPr>
          <p:cNvPr id="5" name="Picture 4">
            <a:extLst>
              <a:ext uri="{FF2B5EF4-FFF2-40B4-BE49-F238E27FC236}">
                <a16:creationId xmlns:a16="http://schemas.microsoft.com/office/drawing/2014/main" id="{AF667383-8717-BD7C-9A40-96AAE4B68DC6}"/>
              </a:ext>
            </a:extLst>
          </p:cNvPr>
          <p:cNvPicPr>
            <a:picLocks noChangeAspect="1"/>
          </p:cNvPicPr>
          <p:nvPr/>
        </p:nvPicPr>
        <p:blipFill>
          <a:blip r:embed="rId7">
            <a:alphaModFix amt="10000"/>
            <a:extLst>
              <a:ext uri="{28A0092B-C50C-407E-A947-70E740481C1C}">
                <a14:useLocalDpi xmlns:a14="http://schemas.microsoft.com/office/drawing/2010/main" val="0"/>
              </a:ext>
            </a:extLst>
          </a:blip>
          <a:srcRect l="22399" t="12335" r="5605" b="12592"/>
          <a:stretch/>
        </p:blipFill>
        <p:spPr>
          <a:xfrm>
            <a:off x="902208" y="5008579"/>
            <a:ext cx="6858000" cy="4648200"/>
          </a:xfrm>
          <a:prstGeom prst="rect">
            <a:avLst/>
          </a:prstGeom>
          <a:ln>
            <a:solidFill>
              <a:schemeClr val="accent1"/>
            </a:solidFill>
          </a:ln>
        </p:spPr>
      </p:pic>
      <p:sp>
        <p:nvSpPr>
          <p:cNvPr id="2" name="TextBox 8">
            <a:extLst>
              <a:ext uri="{FF2B5EF4-FFF2-40B4-BE49-F238E27FC236}">
                <a16:creationId xmlns:a16="http://schemas.microsoft.com/office/drawing/2014/main" id="{F092169E-C4FA-A106-C74D-33EEF8C8DCF5}"/>
              </a:ext>
            </a:extLst>
          </p:cNvPr>
          <p:cNvSpPr txBox="1"/>
          <p:nvPr/>
        </p:nvSpPr>
        <p:spPr>
          <a:xfrm>
            <a:off x="902208" y="1835638"/>
            <a:ext cx="11734800" cy="1165704"/>
          </a:xfrm>
          <a:prstGeom prst="rect">
            <a:avLst/>
          </a:prstGeom>
        </p:spPr>
        <p:txBody>
          <a:bodyPr wrap="square" lIns="0" tIns="0" rIns="0" bIns="0" rtlCol="0" anchor="t">
            <a:spAutoFit/>
          </a:bodyPr>
          <a:lstStyle/>
          <a:p>
            <a:pPr algn="l">
              <a:lnSpc>
                <a:spcPts val="10216"/>
              </a:lnSpc>
              <a:spcBef>
                <a:spcPct val="0"/>
              </a:spcBef>
            </a:pPr>
            <a:r>
              <a:rPr lang="en-US" sz="4800" dirty="0">
                <a:solidFill>
                  <a:schemeClr val="bg1"/>
                </a:solidFill>
                <a:latin typeface="Garet"/>
                <a:ea typeface="Garet"/>
                <a:cs typeface="Garet"/>
                <a:sym typeface="Garet"/>
              </a:rPr>
              <a:t>RESIDUALS:</a:t>
            </a:r>
          </a:p>
        </p:txBody>
      </p:sp>
      <p:sp>
        <p:nvSpPr>
          <p:cNvPr id="4" name="TextBox 3">
            <a:extLst>
              <a:ext uri="{FF2B5EF4-FFF2-40B4-BE49-F238E27FC236}">
                <a16:creationId xmlns:a16="http://schemas.microsoft.com/office/drawing/2014/main" id="{9751D81E-0204-522B-5738-AD7349E13D2C}"/>
              </a:ext>
            </a:extLst>
          </p:cNvPr>
          <p:cNvSpPr txBox="1"/>
          <p:nvPr/>
        </p:nvSpPr>
        <p:spPr>
          <a:xfrm>
            <a:off x="902208" y="2418490"/>
            <a:ext cx="10606045" cy="1935145"/>
          </a:xfrm>
          <a:prstGeom prst="rect">
            <a:avLst/>
          </a:prstGeom>
        </p:spPr>
        <p:txBody>
          <a:bodyPr wrap="square" lIns="0" tIns="0" rIns="0" bIns="0" rtlCol="0" anchor="t">
            <a:spAutoFit/>
          </a:bodyPr>
          <a:lstStyle/>
          <a:p>
            <a:pPr algn="l">
              <a:lnSpc>
                <a:spcPts val="16619"/>
              </a:lnSpc>
              <a:spcBef>
                <a:spcPct val="0"/>
              </a:spcBef>
            </a:pPr>
            <a:r>
              <a:rPr lang="en-US" sz="8800" dirty="0">
                <a:solidFill>
                  <a:srgbClr val="3C5162"/>
                </a:solidFill>
                <a:latin typeface="Garet"/>
                <a:ea typeface="Garet"/>
                <a:cs typeface="Garet"/>
                <a:sym typeface="Garet"/>
              </a:rPr>
              <a:t>GOOSE</a:t>
            </a:r>
            <a:endParaRPr lang="en-US" sz="11871" dirty="0">
              <a:solidFill>
                <a:srgbClr val="3C5162"/>
              </a:solidFill>
              <a:latin typeface="Garet"/>
              <a:ea typeface="Garet"/>
              <a:cs typeface="Garet"/>
              <a:sym typeface="Garet"/>
            </a:endParaRPr>
          </a:p>
        </p:txBody>
      </p:sp>
      <p:sp>
        <p:nvSpPr>
          <p:cNvPr id="7" name="TextBox 6">
            <a:extLst>
              <a:ext uri="{FF2B5EF4-FFF2-40B4-BE49-F238E27FC236}">
                <a16:creationId xmlns:a16="http://schemas.microsoft.com/office/drawing/2014/main" id="{953119B4-F77F-FE23-DE90-4F8DFFBE99E7}"/>
              </a:ext>
            </a:extLst>
          </p:cNvPr>
          <p:cNvSpPr txBox="1"/>
          <p:nvPr/>
        </p:nvSpPr>
        <p:spPr>
          <a:xfrm>
            <a:off x="926592" y="4546914"/>
            <a:ext cx="6833616" cy="461665"/>
          </a:xfrm>
          <a:prstGeom prst="rect">
            <a:avLst/>
          </a:prstGeom>
          <a:noFill/>
        </p:spPr>
        <p:txBody>
          <a:bodyPr wrap="square">
            <a:spAutoFit/>
          </a:bodyPr>
          <a:lstStyle/>
          <a:p>
            <a:pPr algn="ctr"/>
            <a:r>
              <a:rPr lang="en-US" sz="2400" dirty="0">
                <a:solidFill>
                  <a:schemeClr val="tx1">
                    <a:alpha val="10000"/>
                  </a:schemeClr>
                </a:solidFill>
                <a:latin typeface="Garet Bold" panose="020B0604020202020204" charset="0"/>
                <a:ea typeface="Garet"/>
                <a:cs typeface="Garet"/>
                <a:sym typeface="Garet"/>
              </a:rPr>
              <a:t>BC Residual Map</a:t>
            </a:r>
          </a:p>
        </p:txBody>
      </p:sp>
      <p:sp>
        <p:nvSpPr>
          <p:cNvPr id="8" name="TextBox 7">
            <a:extLst>
              <a:ext uri="{FF2B5EF4-FFF2-40B4-BE49-F238E27FC236}">
                <a16:creationId xmlns:a16="http://schemas.microsoft.com/office/drawing/2014/main" id="{BCF5C543-DB8F-84D2-F61D-4840FB174A4F}"/>
              </a:ext>
            </a:extLst>
          </p:cNvPr>
          <p:cNvSpPr txBox="1"/>
          <p:nvPr/>
        </p:nvSpPr>
        <p:spPr>
          <a:xfrm>
            <a:off x="9406275" y="139967"/>
            <a:ext cx="6833616"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Partial Residual Plots</a:t>
            </a:r>
          </a:p>
        </p:txBody>
      </p:sp>
    </p:spTree>
    <p:extLst>
      <p:ext uri="{BB962C8B-B14F-4D97-AF65-F5344CB8AC3E}">
        <p14:creationId xmlns:p14="http://schemas.microsoft.com/office/powerpoint/2010/main" val="2951468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p:cNvGrpSpPr/>
        <p:nvPr/>
      </p:nvGrpSpPr>
      <p:grpSpPr>
        <a:xfrm>
          <a:off x="0" y="0"/>
          <a:ext cx="0" cy="0"/>
          <a:chOff x="0" y="0"/>
          <a:chExt cx="0" cy="0"/>
        </a:xfrm>
      </p:grpSpPr>
      <p:sp>
        <p:nvSpPr>
          <p:cNvPr id="2" name="TextBox 2"/>
          <p:cNvSpPr txBox="1"/>
          <p:nvPr/>
        </p:nvSpPr>
        <p:spPr>
          <a:xfrm>
            <a:off x="5476523" y="1530543"/>
            <a:ext cx="7335202" cy="622935"/>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Garet"/>
                <a:ea typeface="Garet"/>
                <a:cs typeface="Garet"/>
                <a:sym typeface="Garet"/>
              </a:rPr>
              <a:t>RESULTS:</a:t>
            </a:r>
          </a:p>
        </p:txBody>
      </p:sp>
      <p:sp>
        <p:nvSpPr>
          <p:cNvPr id="3" name="TextBox 3"/>
          <p:cNvSpPr txBox="1"/>
          <p:nvPr/>
        </p:nvSpPr>
        <p:spPr>
          <a:xfrm>
            <a:off x="3979034" y="1991553"/>
            <a:ext cx="10329932" cy="1509709"/>
          </a:xfrm>
          <a:prstGeom prst="rect">
            <a:avLst/>
          </a:prstGeom>
        </p:spPr>
        <p:txBody>
          <a:bodyPr lIns="0" tIns="0" rIns="0" bIns="0" rtlCol="0" anchor="t">
            <a:spAutoFit/>
          </a:bodyPr>
          <a:lstStyle/>
          <a:p>
            <a:pPr algn="ctr">
              <a:lnSpc>
                <a:spcPts val="12238"/>
              </a:lnSpc>
              <a:spcBef>
                <a:spcPct val="0"/>
              </a:spcBef>
            </a:pPr>
            <a:r>
              <a:rPr lang="en-US" sz="8741" dirty="0">
                <a:solidFill>
                  <a:srgbClr val="FFFFFF"/>
                </a:solidFill>
                <a:latin typeface="Garet"/>
                <a:ea typeface="Garet"/>
                <a:cs typeface="Garet"/>
                <a:sym typeface="Garet"/>
              </a:rPr>
              <a:t>MODEL OUTPUT</a:t>
            </a:r>
          </a:p>
        </p:txBody>
      </p:sp>
      <p:sp>
        <p:nvSpPr>
          <p:cNvPr id="5" name="TextBox 5"/>
          <p:cNvSpPr txBox="1"/>
          <p:nvPr/>
        </p:nvSpPr>
        <p:spPr>
          <a:xfrm>
            <a:off x="2184175" y="5456212"/>
            <a:ext cx="3906153" cy="605935"/>
          </a:xfrm>
          <a:prstGeom prst="rect">
            <a:avLst/>
          </a:prstGeom>
        </p:spPr>
        <p:txBody>
          <a:bodyPr wrap="square" lIns="0" tIns="0" rIns="0" bIns="0" rtlCol="0" anchor="t">
            <a:spAutoFit/>
          </a:bodyPr>
          <a:lstStyle/>
          <a:p>
            <a:pPr algn="ctr">
              <a:lnSpc>
                <a:spcPts val="4899"/>
              </a:lnSpc>
              <a:spcBef>
                <a:spcPct val="0"/>
              </a:spcBef>
            </a:pPr>
            <a:r>
              <a:rPr lang="en-US" sz="3499" dirty="0">
                <a:solidFill>
                  <a:srgbClr val="FFFFFF"/>
                </a:solidFill>
                <a:latin typeface="Garet"/>
                <a:ea typeface="Garet"/>
                <a:cs typeface="Garet"/>
                <a:sym typeface="Garet"/>
              </a:rPr>
              <a:t>General Results</a:t>
            </a:r>
          </a:p>
        </p:txBody>
      </p:sp>
      <p:sp>
        <p:nvSpPr>
          <p:cNvPr id="6" name="TextBox 6"/>
          <p:cNvSpPr txBox="1"/>
          <p:nvPr/>
        </p:nvSpPr>
        <p:spPr>
          <a:xfrm>
            <a:off x="2622175" y="6276454"/>
            <a:ext cx="3030155" cy="1847301"/>
          </a:xfrm>
          <a:prstGeom prst="rect">
            <a:avLst/>
          </a:prstGeom>
        </p:spPr>
        <p:txBody>
          <a:bodyPr lIns="0" tIns="0" rIns="0" bIns="0" rtlCol="0" anchor="t">
            <a:spAutoFit/>
          </a:bodyPr>
          <a:lstStyle/>
          <a:p>
            <a:pPr algn="ctr">
              <a:lnSpc>
                <a:spcPts val="2940"/>
              </a:lnSpc>
              <a:spcBef>
                <a:spcPct val="0"/>
              </a:spcBef>
            </a:pPr>
            <a:r>
              <a:rPr lang="en-US" sz="2100" dirty="0">
                <a:solidFill>
                  <a:srgbClr val="FFFFFF"/>
                </a:solidFill>
                <a:latin typeface="Garet"/>
                <a:ea typeface="Garet"/>
                <a:cs typeface="Garet"/>
                <a:sym typeface="Garet"/>
              </a:rPr>
              <a:t>Both models can fit the data well, with a tendency to overfit around Vancouver Island</a:t>
            </a:r>
          </a:p>
        </p:txBody>
      </p:sp>
      <p:sp>
        <p:nvSpPr>
          <p:cNvPr id="8" name="TextBox 8"/>
          <p:cNvSpPr txBox="1"/>
          <p:nvPr/>
        </p:nvSpPr>
        <p:spPr>
          <a:xfrm>
            <a:off x="7501393" y="5465575"/>
            <a:ext cx="3285211" cy="605935"/>
          </a:xfrm>
          <a:prstGeom prst="rect">
            <a:avLst/>
          </a:prstGeom>
        </p:spPr>
        <p:txBody>
          <a:bodyPr lIns="0" tIns="0" rIns="0" bIns="0" rtlCol="0" anchor="t">
            <a:spAutoFit/>
          </a:bodyPr>
          <a:lstStyle/>
          <a:p>
            <a:pPr algn="ctr">
              <a:lnSpc>
                <a:spcPts val="4899"/>
              </a:lnSpc>
              <a:spcBef>
                <a:spcPct val="0"/>
              </a:spcBef>
            </a:pPr>
            <a:r>
              <a:rPr lang="en-US" sz="3499" dirty="0">
                <a:solidFill>
                  <a:srgbClr val="FFFFFF"/>
                </a:solidFill>
                <a:latin typeface="Garet"/>
                <a:ea typeface="Garet"/>
                <a:cs typeface="Garet"/>
                <a:sym typeface="Garet"/>
              </a:rPr>
              <a:t>Positive HFI</a:t>
            </a:r>
          </a:p>
        </p:txBody>
      </p:sp>
      <p:sp>
        <p:nvSpPr>
          <p:cNvPr id="9" name="TextBox 9"/>
          <p:cNvSpPr txBox="1"/>
          <p:nvPr/>
        </p:nvSpPr>
        <p:spPr>
          <a:xfrm>
            <a:off x="7628922" y="6276453"/>
            <a:ext cx="3030155" cy="1847301"/>
          </a:xfrm>
          <a:prstGeom prst="rect">
            <a:avLst/>
          </a:prstGeom>
        </p:spPr>
        <p:txBody>
          <a:bodyPr lIns="0" tIns="0" rIns="0" bIns="0" rtlCol="0" anchor="t">
            <a:spAutoFit/>
          </a:bodyPr>
          <a:lstStyle/>
          <a:p>
            <a:pPr algn="ctr">
              <a:lnSpc>
                <a:spcPts val="2940"/>
              </a:lnSpc>
              <a:spcBef>
                <a:spcPct val="0"/>
              </a:spcBef>
            </a:pPr>
            <a:r>
              <a:rPr lang="en-US" sz="2100" dirty="0">
                <a:solidFill>
                  <a:srgbClr val="FFFFFF"/>
                </a:solidFill>
                <a:latin typeface="Garet"/>
                <a:ea typeface="Garet"/>
                <a:cs typeface="Garet"/>
                <a:sym typeface="Garet"/>
              </a:rPr>
              <a:t>Certain species appear to be more concentrated around areas with higher human activity</a:t>
            </a:r>
          </a:p>
        </p:txBody>
      </p:sp>
      <p:sp>
        <p:nvSpPr>
          <p:cNvPr id="11" name="TextBox 11"/>
          <p:cNvSpPr txBox="1"/>
          <p:nvPr/>
        </p:nvSpPr>
        <p:spPr>
          <a:xfrm>
            <a:off x="12508140" y="5474772"/>
            <a:ext cx="3285211" cy="605935"/>
          </a:xfrm>
          <a:prstGeom prst="rect">
            <a:avLst/>
          </a:prstGeom>
        </p:spPr>
        <p:txBody>
          <a:bodyPr lIns="0" tIns="0" rIns="0" bIns="0" rtlCol="0" anchor="t">
            <a:spAutoFit/>
          </a:bodyPr>
          <a:lstStyle/>
          <a:p>
            <a:pPr algn="ctr">
              <a:lnSpc>
                <a:spcPts val="4899"/>
              </a:lnSpc>
              <a:spcBef>
                <a:spcPct val="0"/>
              </a:spcBef>
            </a:pPr>
            <a:r>
              <a:rPr lang="en-US" sz="3499" dirty="0">
                <a:solidFill>
                  <a:srgbClr val="FFFFFF"/>
                </a:solidFill>
                <a:latin typeface="Garet"/>
                <a:ea typeface="Garet"/>
                <a:cs typeface="Garet"/>
                <a:sym typeface="Garet"/>
              </a:rPr>
              <a:t>Data Centers</a:t>
            </a:r>
          </a:p>
        </p:txBody>
      </p:sp>
      <p:sp>
        <p:nvSpPr>
          <p:cNvPr id="12" name="TextBox 12"/>
          <p:cNvSpPr txBox="1"/>
          <p:nvPr/>
        </p:nvSpPr>
        <p:spPr>
          <a:xfrm>
            <a:off x="12635669" y="6276454"/>
            <a:ext cx="3030155" cy="1847301"/>
          </a:xfrm>
          <a:prstGeom prst="rect">
            <a:avLst/>
          </a:prstGeom>
        </p:spPr>
        <p:txBody>
          <a:bodyPr lIns="0" tIns="0" rIns="0" bIns="0" rtlCol="0" anchor="t">
            <a:spAutoFit/>
          </a:bodyPr>
          <a:lstStyle/>
          <a:p>
            <a:pPr algn="ctr">
              <a:lnSpc>
                <a:spcPts val="2940"/>
              </a:lnSpc>
              <a:spcBef>
                <a:spcPct val="0"/>
              </a:spcBef>
            </a:pPr>
            <a:r>
              <a:rPr lang="en-US" sz="2100" dirty="0">
                <a:solidFill>
                  <a:srgbClr val="FFFFFF"/>
                </a:solidFill>
                <a:latin typeface="Garet"/>
                <a:ea typeface="Garet"/>
                <a:cs typeface="Garet"/>
                <a:sym typeface="Garet"/>
              </a:rPr>
              <a:t>Data centers seem to have an impact on spatial distributions, with mixed results in residuals</a:t>
            </a:r>
          </a:p>
        </p:txBody>
      </p:sp>
      <p:sp>
        <p:nvSpPr>
          <p:cNvPr id="13" name="AutoShape 13"/>
          <p:cNvSpPr/>
          <p:nvPr/>
        </p:nvSpPr>
        <p:spPr>
          <a:xfrm>
            <a:off x="124" y="4506738"/>
            <a:ext cx="18288000" cy="0"/>
          </a:xfrm>
          <a:prstGeom prst="line">
            <a:avLst/>
          </a:prstGeom>
          <a:ln w="9525" cap="flat">
            <a:solidFill>
              <a:srgbClr val="FFFFFF"/>
            </a:solidFill>
            <a:prstDash val="solid"/>
            <a:headEnd type="none" w="sm" len="sm"/>
            <a:tailEnd type="none" w="sm" len="sm"/>
          </a:ln>
        </p:spPr>
        <p:txBody>
          <a:bodyPr/>
          <a:lstStyle/>
          <a:p>
            <a:endParaRPr lang="en-CA"/>
          </a:p>
        </p:txBody>
      </p:sp>
      <p:grpSp>
        <p:nvGrpSpPr>
          <p:cNvPr id="14" name="Group 14"/>
          <p:cNvGrpSpPr/>
          <p:nvPr/>
        </p:nvGrpSpPr>
        <p:grpSpPr>
          <a:xfrm>
            <a:off x="8970411" y="4340982"/>
            <a:ext cx="347425" cy="331513"/>
            <a:chOff x="0" y="0"/>
            <a:chExt cx="91503" cy="87312"/>
          </a:xfrm>
        </p:grpSpPr>
        <p:sp>
          <p:nvSpPr>
            <p:cNvPr id="15" name="Freeform 15"/>
            <p:cNvSpPr/>
            <p:nvPr/>
          </p:nvSpPr>
          <p:spPr>
            <a:xfrm>
              <a:off x="0" y="0"/>
              <a:ext cx="91503" cy="87312"/>
            </a:xfrm>
            <a:custGeom>
              <a:avLst/>
              <a:gdLst/>
              <a:ahLst/>
              <a:cxnLst/>
              <a:rect l="l" t="t" r="r" b="b"/>
              <a:pathLst>
                <a:path w="91503" h="87312">
                  <a:moveTo>
                    <a:pt x="0" y="0"/>
                  </a:moveTo>
                  <a:lnTo>
                    <a:pt x="91503" y="0"/>
                  </a:lnTo>
                  <a:lnTo>
                    <a:pt x="91503" y="87312"/>
                  </a:lnTo>
                  <a:lnTo>
                    <a:pt x="0" y="87312"/>
                  </a:lnTo>
                  <a:close/>
                </a:path>
              </a:pathLst>
            </a:custGeom>
            <a:solidFill>
              <a:srgbClr val="FFFFFF"/>
            </a:solidFill>
          </p:spPr>
          <p:txBody>
            <a:bodyPr/>
            <a:lstStyle/>
            <a:p>
              <a:endParaRPr lang="en-CA"/>
            </a:p>
          </p:txBody>
        </p:sp>
        <p:sp>
          <p:nvSpPr>
            <p:cNvPr id="16" name="TextBox 16"/>
            <p:cNvSpPr txBox="1"/>
            <p:nvPr/>
          </p:nvSpPr>
          <p:spPr>
            <a:xfrm>
              <a:off x="0" y="-38100"/>
              <a:ext cx="91503" cy="125412"/>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3963663" y="4340982"/>
            <a:ext cx="347425" cy="331513"/>
            <a:chOff x="0" y="0"/>
            <a:chExt cx="91503" cy="87312"/>
          </a:xfrm>
        </p:grpSpPr>
        <p:sp>
          <p:nvSpPr>
            <p:cNvPr id="18" name="Freeform 18"/>
            <p:cNvSpPr/>
            <p:nvPr/>
          </p:nvSpPr>
          <p:spPr>
            <a:xfrm>
              <a:off x="0" y="0"/>
              <a:ext cx="91503" cy="87312"/>
            </a:xfrm>
            <a:custGeom>
              <a:avLst/>
              <a:gdLst/>
              <a:ahLst/>
              <a:cxnLst/>
              <a:rect l="l" t="t" r="r" b="b"/>
              <a:pathLst>
                <a:path w="91503" h="87312">
                  <a:moveTo>
                    <a:pt x="0" y="0"/>
                  </a:moveTo>
                  <a:lnTo>
                    <a:pt x="91503" y="0"/>
                  </a:lnTo>
                  <a:lnTo>
                    <a:pt x="91503" y="87312"/>
                  </a:lnTo>
                  <a:lnTo>
                    <a:pt x="0" y="87312"/>
                  </a:lnTo>
                  <a:close/>
                </a:path>
              </a:pathLst>
            </a:custGeom>
            <a:solidFill>
              <a:srgbClr val="FFFFFF"/>
            </a:solidFill>
          </p:spPr>
          <p:txBody>
            <a:bodyPr/>
            <a:lstStyle/>
            <a:p>
              <a:endParaRPr lang="en-CA"/>
            </a:p>
          </p:txBody>
        </p:sp>
        <p:sp>
          <p:nvSpPr>
            <p:cNvPr id="19" name="TextBox 19"/>
            <p:cNvSpPr txBox="1"/>
            <p:nvPr/>
          </p:nvSpPr>
          <p:spPr>
            <a:xfrm>
              <a:off x="0" y="-38100"/>
              <a:ext cx="91503" cy="125412"/>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3977159" y="4340982"/>
            <a:ext cx="347425" cy="331513"/>
            <a:chOff x="0" y="0"/>
            <a:chExt cx="91503" cy="87312"/>
          </a:xfrm>
        </p:grpSpPr>
        <p:sp>
          <p:nvSpPr>
            <p:cNvPr id="21" name="Freeform 21"/>
            <p:cNvSpPr/>
            <p:nvPr/>
          </p:nvSpPr>
          <p:spPr>
            <a:xfrm>
              <a:off x="0" y="0"/>
              <a:ext cx="91503" cy="87312"/>
            </a:xfrm>
            <a:custGeom>
              <a:avLst/>
              <a:gdLst/>
              <a:ahLst/>
              <a:cxnLst/>
              <a:rect l="l" t="t" r="r" b="b"/>
              <a:pathLst>
                <a:path w="91503" h="87312">
                  <a:moveTo>
                    <a:pt x="0" y="0"/>
                  </a:moveTo>
                  <a:lnTo>
                    <a:pt x="91503" y="0"/>
                  </a:lnTo>
                  <a:lnTo>
                    <a:pt x="91503" y="87312"/>
                  </a:lnTo>
                  <a:lnTo>
                    <a:pt x="0" y="87312"/>
                  </a:lnTo>
                  <a:close/>
                </a:path>
              </a:pathLst>
            </a:custGeom>
            <a:solidFill>
              <a:srgbClr val="FFFFFF"/>
            </a:solidFill>
          </p:spPr>
          <p:txBody>
            <a:bodyPr/>
            <a:lstStyle/>
            <a:p>
              <a:endParaRPr lang="en-CA"/>
            </a:p>
          </p:txBody>
        </p:sp>
        <p:sp>
          <p:nvSpPr>
            <p:cNvPr id="22" name="TextBox 22"/>
            <p:cNvSpPr txBox="1"/>
            <p:nvPr/>
          </p:nvSpPr>
          <p:spPr>
            <a:xfrm>
              <a:off x="0" y="-38100"/>
              <a:ext cx="91503" cy="125412"/>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p:cNvGrpSpPr/>
        <p:nvPr/>
      </p:nvGrpSpPr>
      <p:grpSpPr>
        <a:xfrm>
          <a:off x="0" y="0"/>
          <a:ext cx="0" cy="0"/>
          <a:chOff x="0" y="0"/>
          <a:chExt cx="0" cy="0"/>
        </a:xfrm>
      </p:grpSpPr>
      <p:pic>
        <p:nvPicPr>
          <p:cNvPr id="11" name="Picture 10" descr="A room with many servers&#10;&#10;AI-generated content may be incorrect.">
            <a:extLst>
              <a:ext uri="{FF2B5EF4-FFF2-40B4-BE49-F238E27FC236}">
                <a16:creationId xmlns:a16="http://schemas.microsoft.com/office/drawing/2014/main" id="{D857183E-CBEB-80D1-20A5-F520CFC492D1}"/>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11734800" y="0"/>
            <a:ext cx="6553199" cy="4125053"/>
          </a:xfrm>
          <a:prstGeom prst="rect">
            <a:avLst/>
          </a:prstGeom>
        </p:spPr>
      </p:pic>
      <p:sp>
        <p:nvSpPr>
          <p:cNvPr id="2" name="AutoShape 2"/>
          <p:cNvSpPr/>
          <p:nvPr/>
        </p:nvSpPr>
        <p:spPr>
          <a:xfrm flipV="1">
            <a:off x="-2238330" y="-989046"/>
            <a:ext cx="8554596" cy="10287000"/>
          </a:xfrm>
          <a:prstGeom prst="line">
            <a:avLst/>
          </a:prstGeom>
          <a:ln w="9525" cap="flat">
            <a:solidFill>
              <a:srgbClr val="FFFFFF"/>
            </a:solidFill>
            <a:prstDash val="solid"/>
            <a:headEnd type="none" w="sm" len="sm"/>
            <a:tailEnd type="none" w="sm" len="sm"/>
          </a:ln>
        </p:spPr>
        <p:txBody>
          <a:bodyPr/>
          <a:lstStyle/>
          <a:p>
            <a:endParaRPr lang="en-CA"/>
          </a:p>
        </p:txBody>
      </p:sp>
      <p:sp>
        <p:nvSpPr>
          <p:cNvPr id="3" name="TextBox 3"/>
          <p:cNvSpPr txBox="1"/>
          <p:nvPr/>
        </p:nvSpPr>
        <p:spPr>
          <a:xfrm>
            <a:off x="1814555" y="1577584"/>
            <a:ext cx="10606045" cy="1977464"/>
          </a:xfrm>
          <a:prstGeom prst="rect">
            <a:avLst/>
          </a:prstGeom>
        </p:spPr>
        <p:txBody>
          <a:bodyPr wrap="square" lIns="0" tIns="0" rIns="0" bIns="0" rtlCol="0" anchor="t">
            <a:spAutoFit/>
          </a:bodyPr>
          <a:lstStyle/>
          <a:p>
            <a:pPr algn="l">
              <a:lnSpc>
                <a:spcPts val="16619"/>
              </a:lnSpc>
              <a:spcBef>
                <a:spcPct val="0"/>
              </a:spcBef>
            </a:pPr>
            <a:r>
              <a:rPr lang="en-US" sz="8800" dirty="0">
                <a:solidFill>
                  <a:srgbClr val="FFFFFF"/>
                </a:solidFill>
                <a:latin typeface="Garet"/>
                <a:ea typeface="Garet"/>
                <a:cs typeface="Garet"/>
                <a:sym typeface="Garet"/>
              </a:rPr>
              <a:t>INTRODUCTION</a:t>
            </a:r>
            <a:endParaRPr lang="en-US" sz="11871" dirty="0">
              <a:solidFill>
                <a:srgbClr val="FFFFFF"/>
              </a:solidFill>
              <a:latin typeface="Garet"/>
              <a:ea typeface="Garet"/>
              <a:cs typeface="Garet"/>
              <a:sym typeface="Garet"/>
            </a:endParaRPr>
          </a:p>
        </p:txBody>
      </p:sp>
      <p:sp>
        <p:nvSpPr>
          <p:cNvPr id="8" name="TextBox 8"/>
          <p:cNvSpPr txBox="1"/>
          <p:nvPr/>
        </p:nvSpPr>
        <p:spPr>
          <a:xfrm>
            <a:off x="1814555" y="3457279"/>
            <a:ext cx="9010744" cy="1165704"/>
          </a:xfrm>
          <a:prstGeom prst="rect">
            <a:avLst/>
          </a:prstGeom>
        </p:spPr>
        <p:txBody>
          <a:bodyPr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THE DATA ECONOMY OF BC</a:t>
            </a:r>
          </a:p>
        </p:txBody>
      </p:sp>
      <p:sp>
        <p:nvSpPr>
          <p:cNvPr id="9" name="TextBox 9"/>
          <p:cNvSpPr txBox="1"/>
          <p:nvPr/>
        </p:nvSpPr>
        <p:spPr>
          <a:xfrm>
            <a:off x="1814555" y="5708640"/>
            <a:ext cx="12130045" cy="3263073"/>
          </a:xfrm>
          <a:prstGeom prst="rect">
            <a:avLst/>
          </a:prstGeom>
        </p:spPr>
        <p:txBody>
          <a:bodyPr wrap="square" lIns="0" tIns="0" rIns="0" bIns="0" rtlCol="0" anchor="t">
            <a:spAutoFit/>
          </a:bodyPr>
          <a:lstStyle/>
          <a:p>
            <a:pPr>
              <a:lnSpc>
                <a:spcPts val="4275"/>
              </a:lnSpc>
              <a:buNone/>
            </a:pPr>
            <a:r>
              <a:rPr lang="en-US" sz="2400" b="1" i="0" dirty="0">
                <a:solidFill>
                  <a:srgbClr val="3C5162"/>
                </a:solidFill>
                <a:effectLst/>
                <a:latin typeface="Garet" panose="020B0604020202020204" charset="0"/>
              </a:rPr>
              <a:t>Data centers</a:t>
            </a:r>
            <a:r>
              <a:rPr lang="en-US" sz="2400" b="0" i="0" dirty="0">
                <a:solidFill>
                  <a:srgbClr val="3C5162"/>
                </a:solidFill>
                <a:effectLst/>
                <a:latin typeface="Garet" panose="020B0604020202020204" charset="0"/>
              </a:rPr>
              <a:t> have become an integral part of the growing technological world, acting as the hubs for data processing, transmission, and storage There are currently 39 data centers exist in British Columbia alone, with demand pushing for the development of new facilities. </a:t>
            </a:r>
            <a:endParaRPr lang="en-US" sz="2400" dirty="0">
              <a:solidFill>
                <a:srgbClr val="3C5162"/>
              </a:solidFill>
              <a:effectLst/>
              <a:latin typeface="Garet" panose="020B0604020202020204" charset="0"/>
            </a:endParaRPr>
          </a:p>
          <a:p>
            <a:pPr>
              <a:lnSpc>
                <a:spcPts val="4275"/>
              </a:lnSpc>
            </a:pPr>
            <a:r>
              <a:rPr lang="en-US" sz="2400" b="0" i="0" dirty="0">
                <a:solidFill>
                  <a:srgbClr val="3C5162"/>
                </a:solidFill>
                <a:effectLst/>
                <a:latin typeface="Garet" panose="020B0604020202020204" charset="0"/>
              </a:rPr>
              <a:t>However, we face a critical roadblock: the fact that </a:t>
            </a:r>
            <a:r>
              <a:rPr lang="en-US" sz="2400" b="1" i="0" dirty="0">
                <a:solidFill>
                  <a:srgbClr val="3C5162"/>
                </a:solidFill>
                <a:effectLst/>
                <a:latin typeface="Garet" panose="020B0604020202020204" charset="0"/>
              </a:rPr>
              <a:t>data centers require significant space and resources.</a:t>
            </a:r>
            <a:endParaRPr lang="en-US" sz="2400" dirty="0">
              <a:solidFill>
                <a:srgbClr val="3C5162"/>
              </a:solidFill>
              <a:effectLst/>
              <a:latin typeface="Garet"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p:cNvGrpSpPr/>
        <p:nvPr/>
      </p:nvGrpSpPr>
      <p:grpSpPr>
        <a:xfrm>
          <a:off x="0" y="0"/>
          <a:ext cx="0" cy="0"/>
          <a:chOff x="0" y="0"/>
          <a:chExt cx="0" cy="0"/>
        </a:xfrm>
      </p:grpSpPr>
      <p:sp>
        <p:nvSpPr>
          <p:cNvPr id="8" name="TextBox 8"/>
          <p:cNvSpPr txBox="1"/>
          <p:nvPr/>
        </p:nvSpPr>
        <p:spPr>
          <a:xfrm>
            <a:off x="2847025" y="7191521"/>
            <a:ext cx="12593950" cy="1103507"/>
          </a:xfrm>
          <a:prstGeom prst="rect">
            <a:avLst/>
          </a:prstGeom>
        </p:spPr>
        <p:txBody>
          <a:bodyPr lIns="0" tIns="0" rIns="0" bIns="0" rtlCol="0" anchor="t">
            <a:spAutoFit/>
          </a:bodyPr>
          <a:lstStyle/>
          <a:p>
            <a:pPr algn="ctr">
              <a:lnSpc>
                <a:spcPts val="2940"/>
              </a:lnSpc>
            </a:pPr>
            <a:r>
              <a:rPr lang="en-US" sz="2100" dirty="0">
                <a:solidFill>
                  <a:srgbClr val="FFFFFF"/>
                </a:solidFill>
                <a:latin typeface="Garet"/>
                <a:ea typeface="Garet"/>
                <a:cs typeface="Garet"/>
                <a:sym typeface="Garet"/>
              </a:rPr>
              <a:t>From both ANOVAs, we see that the inclusion of data centers as a covariate is significant in modelling the spatial distributions of our chosen species. That is, data centers do have an impact on how certain animals are distributed within British Columbia.</a:t>
            </a:r>
          </a:p>
        </p:txBody>
      </p:sp>
      <p:sp>
        <p:nvSpPr>
          <p:cNvPr id="9" name="TextBox 9"/>
          <p:cNvSpPr txBox="1"/>
          <p:nvPr/>
        </p:nvSpPr>
        <p:spPr>
          <a:xfrm>
            <a:off x="4866702" y="1916429"/>
            <a:ext cx="8554595" cy="619400"/>
          </a:xfrm>
          <a:prstGeom prst="rect">
            <a:avLst/>
          </a:prstGeom>
        </p:spPr>
        <p:txBody>
          <a:bodyPr wrap="square" lIns="0" tIns="0" rIns="0" bIns="0" rtlCol="0" anchor="t">
            <a:spAutoFit/>
          </a:bodyPr>
          <a:lstStyle/>
          <a:p>
            <a:pPr algn="ctr">
              <a:lnSpc>
                <a:spcPts val="5040"/>
              </a:lnSpc>
              <a:spcBef>
                <a:spcPct val="0"/>
              </a:spcBef>
            </a:pPr>
            <a:r>
              <a:rPr lang="en-US" sz="3600" dirty="0">
                <a:solidFill>
                  <a:srgbClr val="FFFFFF"/>
                </a:solidFill>
                <a:latin typeface="Garet"/>
                <a:ea typeface="Garet"/>
                <a:cs typeface="Garet"/>
                <a:sym typeface="Garet"/>
              </a:rPr>
              <a:t>DISCUSSION: ARE DATA CENTERS</a:t>
            </a:r>
          </a:p>
        </p:txBody>
      </p:sp>
      <p:sp>
        <p:nvSpPr>
          <p:cNvPr id="10" name="TextBox 10"/>
          <p:cNvSpPr txBox="1"/>
          <p:nvPr/>
        </p:nvSpPr>
        <p:spPr>
          <a:xfrm>
            <a:off x="4605099" y="2377439"/>
            <a:ext cx="9077801" cy="1542730"/>
          </a:xfrm>
          <a:prstGeom prst="rect">
            <a:avLst/>
          </a:prstGeom>
        </p:spPr>
        <p:txBody>
          <a:bodyPr wrap="square" lIns="0" tIns="0" rIns="0" bIns="0" rtlCol="0" anchor="t">
            <a:spAutoFit/>
          </a:bodyPr>
          <a:lstStyle/>
          <a:p>
            <a:pPr algn="ctr">
              <a:lnSpc>
                <a:spcPts val="12238"/>
              </a:lnSpc>
              <a:spcBef>
                <a:spcPct val="0"/>
              </a:spcBef>
            </a:pPr>
            <a:r>
              <a:rPr lang="en-US" sz="9600" dirty="0">
                <a:solidFill>
                  <a:srgbClr val="FFFFFF"/>
                </a:solidFill>
                <a:latin typeface="Garet"/>
                <a:ea typeface="Garet"/>
                <a:cs typeface="Garet"/>
                <a:sym typeface="Garet"/>
              </a:rPr>
              <a:t>SIGNIFICANT?</a:t>
            </a:r>
          </a:p>
        </p:txBody>
      </p:sp>
      <p:sp>
        <p:nvSpPr>
          <p:cNvPr id="11" name="AutoShape 11"/>
          <p:cNvSpPr/>
          <p:nvPr/>
        </p:nvSpPr>
        <p:spPr>
          <a:xfrm flipV="1">
            <a:off x="-3081736" y="-505843"/>
            <a:ext cx="8554596" cy="10287000"/>
          </a:xfrm>
          <a:prstGeom prst="line">
            <a:avLst/>
          </a:prstGeom>
          <a:ln w="9525" cap="flat">
            <a:solidFill>
              <a:srgbClr val="FFFFFF"/>
            </a:solidFill>
            <a:prstDash val="solid"/>
            <a:headEnd type="none" w="sm" len="sm"/>
            <a:tailEnd type="none" w="sm" len="sm"/>
          </a:ln>
        </p:spPr>
        <p:txBody>
          <a:bodyPr/>
          <a:lstStyle/>
          <a:p>
            <a:endParaRPr lang="en-CA"/>
          </a:p>
        </p:txBody>
      </p:sp>
      <p:graphicFrame>
        <p:nvGraphicFramePr>
          <p:cNvPr id="12" name="Table 11">
            <a:extLst>
              <a:ext uri="{FF2B5EF4-FFF2-40B4-BE49-F238E27FC236}">
                <a16:creationId xmlns:a16="http://schemas.microsoft.com/office/drawing/2014/main" id="{0BADF39E-807D-E3E7-221E-4FA3F4DB648E}"/>
              </a:ext>
            </a:extLst>
          </p:cNvPr>
          <p:cNvGraphicFramePr>
            <a:graphicFrameLocks noGrp="1"/>
          </p:cNvGraphicFramePr>
          <p:nvPr>
            <p:extLst>
              <p:ext uri="{D42A27DB-BD31-4B8C-83A1-F6EECF244321}">
                <p14:modId xmlns:p14="http://schemas.microsoft.com/office/powerpoint/2010/main" val="2578934712"/>
              </p:ext>
            </p:extLst>
          </p:nvPr>
        </p:nvGraphicFramePr>
        <p:xfrm>
          <a:off x="3581398" y="5117803"/>
          <a:ext cx="5334004" cy="1185584"/>
        </p:xfrm>
        <a:graphic>
          <a:graphicData uri="http://schemas.openxmlformats.org/drawingml/2006/table">
            <a:tbl>
              <a:tblPr firstRow="1" bandRow="1">
                <a:tableStyleId>{D7AC3CCA-C797-4891-BE02-D94E43425B78}</a:tableStyleId>
              </a:tblPr>
              <a:tblGrid>
                <a:gridCol w="1333501">
                  <a:extLst>
                    <a:ext uri="{9D8B030D-6E8A-4147-A177-3AD203B41FA5}">
                      <a16:colId xmlns:a16="http://schemas.microsoft.com/office/drawing/2014/main" val="938956312"/>
                    </a:ext>
                  </a:extLst>
                </a:gridCol>
                <a:gridCol w="1333501">
                  <a:extLst>
                    <a:ext uri="{9D8B030D-6E8A-4147-A177-3AD203B41FA5}">
                      <a16:colId xmlns:a16="http://schemas.microsoft.com/office/drawing/2014/main" val="3820775255"/>
                    </a:ext>
                  </a:extLst>
                </a:gridCol>
                <a:gridCol w="1333501">
                  <a:extLst>
                    <a:ext uri="{9D8B030D-6E8A-4147-A177-3AD203B41FA5}">
                      <a16:colId xmlns:a16="http://schemas.microsoft.com/office/drawing/2014/main" val="4015012392"/>
                    </a:ext>
                  </a:extLst>
                </a:gridCol>
                <a:gridCol w="1333501">
                  <a:extLst>
                    <a:ext uri="{9D8B030D-6E8A-4147-A177-3AD203B41FA5}">
                      <a16:colId xmlns:a16="http://schemas.microsoft.com/office/drawing/2014/main" val="3549374783"/>
                    </a:ext>
                  </a:extLst>
                </a:gridCol>
              </a:tblGrid>
              <a:tr h="443904">
                <a:tc>
                  <a:txBody>
                    <a:bodyPr/>
                    <a:lstStyle/>
                    <a:p>
                      <a:r>
                        <a:rPr lang="en-CA" dirty="0" err="1">
                          <a:latin typeface="Garet Bold" panose="020B0604020202020204" charset="0"/>
                        </a:rPr>
                        <a:t>Npar</a:t>
                      </a:r>
                      <a:endParaRPr lang="en-CA" dirty="0">
                        <a:latin typeface="Garet Bold" panose="020B0604020202020204" charset="0"/>
                      </a:endParaRPr>
                    </a:p>
                  </a:txBody>
                  <a:tcPr>
                    <a:solidFill>
                      <a:srgbClr val="D8D8DF"/>
                    </a:solidFill>
                  </a:tcPr>
                </a:tc>
                <a:tc>
                  <a:txBody>
                    <a:bodyPr/>
                    <a:lstStyle/>
                    <a:p>
                      <a:r>
                        <a:rPr lang="en-CA" dirty="0" err="1">
                          <a:latin typeface="Garet Bold" panose="020B0604020202020204" charset="0"/>
                        </a:rPr>
                        <a:t>Df</a:t>
                      </a:r>
                      <a:endParaRPr lang="en-CA" dirty="0">
                        <a:latin typeface="Garet Bold" panose="020B0604020202020204" charset="0"/>
                      </a:endParaRPr>
                    </a:p>
                  </a:txBody>
                  <a:tcPr>
                    <a:solidFill>
                      <a:srgbClr val="D8D8DF"/>
                    </a:solidFill>
                  </a:tcPr>
                </a:tc>
                <a:tc>
                  <a:txBody>
                    <a:bodyPr/>
                    <a:lstStyle/>
                    <a:p>
                      <a:r>
                        <a:rPr lang="en-CA" dirty="0">
                          <a:latin typeface="Garet Bold" panose="020B0604020202020204" charset="0"/>
                        </a:rPr>
                        <a:t>Deviance</a:t>
                      </a:r>
                    </a:p>
                  </a:txBody>
                  <a:tcPr>
                    <a:solidFill>
                      <a:srgbClr val="D8D8DF"/>
                    </a:solidFill>
                  </a:tcPr>
                </a:tc>
                <a:tc>
                  <a:txBody>
                    <a:bodyPr/>
                    <a:lstStyle/>
                    <a:p>
                      <a:r>
                        <a:rPr lang="en-CA" dirty="0" err="1">
                          <a:latin typeface="Garet Bold" panose="020B0604020202020204" charset="0"/>
                        </a:rPr>
                        <a:t>Pr</a:t>
                      </a:r>
                      <a:r>
                        <a:rPr lang="en-CA" dirty="0">
                          <a:latin typeface="Garet Bold" panose="020B0604020202020204" charset="0"/>
                        </a:rPr>
                        <a:t>(&gt;Chi)</a:t>
                      </a:r>
                    </a:p>
                  </a:txBody>
                  <a:tcPr>
                    <a:solidFill>
                      <a:srgbClr val="D8D8DF"/>
                    </a:solidFill>
                  </a:tcPr>
                </a:tc>
                <a:extLst>
                  <a:ext uri="{0D108BD9-81ED-4DB2-BD59-A6C34878D82A}">
                    <a16:rowId xmlns:a16="http://schemas.microsoft.com/office/drawing/2014/main" val="3807365139"/>
                  </a:ext>
                </a:extLst>
              </a:tr>
              <a:tr h="370840">
                <a:tc>
                  <a:txBody>
                    <a:bodyPr/>
                    <a:lstStyle/>
                    <a:p>
                      <a:r>
                        <a:rPr lang="en-CA" dirty="0">
                          <a:latin typeface="Garet" panose="020B0604020202020204" charset="0"/>
                        </a:rPr>
                        <a:t>8</a:t>
                      </a:r>
                    </a:p>
                  </a:txBody>
                  <a:tcPr>
                    <a:solidFill>
                      <a:srgbClr val="D8D8DF"/>
                    </a:solidFill>
                  </a:tcPr>
                </a:tc>
                <a:tc>
                  <a:txBody>
                    <a:bodyPr/>
                    <a:lstStyle/>
                    <a:p>
                      <a:endParaRPr lang="en-CA">
                        <a:latin typeface="Garet" panose="020B0604020202020204" charset="0"/>
                      </a:endParaRPr>
                    </a:p>
                  </a:txBody>
                  <a:tcPr>
                    <a:solidFill>
                      <a:srgbClr val="D8D8DF"/>
                    </a:solidFill>
                  </a:tcPr>
                </a:tc>
                <a:tc>
                  <a:txBody>
                    <a:bodyPr/>
                    <a:lstStyle/>
                    <a:p>
                      <a:endParaRPr lang="en-CA" dirty="0">
                        <a:latin typeface="Garet" panose="020B0604020202020204" charset="0"/>
                      </a:endParaRPr>
                    </a:p>
                  </a:txBody>
                  <a:tcPr>
                    <a:solidFill>
                      <a:srgbClr val="D8D8DF"/>
                    </a:solidFill>
                  </a:tcPr>
                </a:tc>
                <a:tc>
                  <a:txBody>
                    <a:bodyPr/>
                    <a:lstStyle/>
                    <a:p>
                      <a:endParaRPr lang="en-CA">
                        <a:latin typeface="Garet" panose="020B0604020202020204" charset="0"/>
                      </a:endParaRPr>
                    </a:p>
                  </a:txBody>
                  <a:tcPr>
                    <a:solidFill>
                      <a:srgbClr val="D8D8DF"/>
                    </a:solidFill>
                  </a:tcPr>
                </a:tc>
                <a:extLst>
                  <a:ext uri="{0D108BD9-81ED-4DB2-BD59-A6C34878D82A}">
                    <a16:rowId xmlns:a16="http://schemas.microsoft.com/office/drawing/2014/main" val="2853640077"/>
                  </a:ext>
                </a:extLst>
              </a:tr>
              <a:tr h="370840">
                <a:tc>
                  <a:txBody>
                    <a:bodyPr/>
                    <a:lstStyle/>
                    <a:p>
                      <a:r>
                        <a:rPr lang="en-CA" dirty="0">
                          <a:latin typeface="Garet" panose="020B0604020202020204" charset="0"/>
                        </a:rPr>
                        <a:t>7</a:t>
                      </a:r>
                    </a:p>
                  </a:txBody>
                  <a:tcPr>
                    <a:solidFill>
                      <a:srgbClr val="D8D8DF"/>
                    </a:solidFill>
                  </a:tcPr>
                </a:tc>
                <a:tc>
                  <a:txBody>
                    <a:bodyPr/>
                    <a:lstStyle/>
                    <a:p>
                      <a:r>
                        <a:rPr lang="en-CA" dirty="0">
                          <a:latin typeface="Garet" panose="020B0604020202020204" charset="0"/>
                        </a:rPr>
                        <a:t>-1</a:t>
                      </a:r>
                    </a:p>
                  </a:txBody>
                  <a:tcPr>
                    <a:solidFill>
                      <a:srgbClr val="D8D8DF"/>
                    </a:solidFill>
                  </a:tcPr>
                </a:tc>
                <a:tc>
                  <a:txBody>
                    <a:bodyPr/>
                    <a:lstStyle/>
                    <a:p>
                      <a:r>
                        <a:rPr lang="en-CA" dirty="0">
                          <a:latin typeface="Garet" panose="020B0604020202020204" charset="0"/>
                        </a:rPr>
                        <a:t>-213.83</a:t>
                      </a:r>
                    </a:p>
                  </a:txBody>
                  <a:tcPr>
                    <a:solidFill>
                      <a:srgbClr val="D8D8DF"/>
                    </a:solidFill>
                  </a:tcPr>
                </a:tc>
                <a:tc>
                  <a:txBody>
                    <a:bodyPr/>
                    <a:lstStyle/>
                    <a:p>
                      <a:r>
                        <a:rPr lang="en-CA" dirty="0">
                          <a:latin typeface="Garet" panose="020B0604020202020204" charset="0"/>
                        </a:rPr>
                        <a:t>&lt; 2.2e-16</a:t>
                      </a:r>
                    </a:p>
                  </a:txBody>
                  <a:tcPr>
                    <a:solidFill>
                      <a:srgbClr val="D8D8DF"/>
                    </a:solidFill>
                  </a:tcPr>
                </a:tc>
                <a:extLst>
                  <a:ext uri="{0D108BD9-81ED-4DB2-BD59-A6C34878D82A}">
                    <a16:rowId xmlns:a16="http://schemas.microsoft.com/office/drawing/2014/main" val="1373946866"/>
                  </a:ext>
                </a:extLst>
              </a:tr>
            </a:tbl>
          </a:graphicData>
        </a:graphic>
      </p:graphicFrame>
      <p:graphicFrame>
        <p:nvGraphicFramePr>
          <p:cNvPr id="13" name="Table 12">
            <a:extLst>
              <a:ext uri="{FF2B5EF4-FFF2-40B4-BE49-F238E27FC236}">
                <a16:creationId xmlns:a16="http://schemas.microsoft.com/office/drawing/2014/main" id="{5FF28FE3-6618-DA3F-1491-FA196D1D0D48}"/>
              </a:ext>
            </a:extLst>
          </p:cNvPr>
          <p:cNvGraphicFramePr>
            <a:graphicFrameLocks noGrp="1"/>
          </p:cNvGraphicFramePr>
          <p:nvPr>
            <p:extLst>
              <p:ext uri="{D42A27DB-BD31-4B8C-83A1-F6EECF244321}">
                <p14:modId xmlns:p14="http://schemas.microsoft.com/office/powerpoint/2010/main" val="3686158072"/>
              </p:ext>
            </p:extLst>
          </p:nvPr>
        </p:nvGraphicFramePr>
        <p:xfrm>
          <a:off x="9296400" y="5117803"/>
          <a:ext cx="5334004" cy="1185584"/>
        </p:xfrm>
        <a:graphic>
          <a:graphicData uri="http://schemas.openxmlformats.org/drawingml/2006/table">
            <a:tbl>
              <a:tblPr firstRow="1" bandRow="1">
                <a:tableStyleId>{D7AC3CCA-C797-4891-BE02-D94E43425B78}</a:tableStyleId>
              </a:tblPr>
              <a:tblGrid>
                <a:gridCol w="1333501">
                  <a:extLst>
                    <a:ext uri="{9D8B030D-6E8A-4147-A177-3AD203B41FA5}">
                      <a16:colId xmlns:a16="http://schemas.microsoft.com/office/drawing/2014/main" val="938956312"/>
                    </a:ext>
                  </a:extLst>
                </a:gridCol>
                <a:gridCol w="1333501">
                  <a:extLst>
                    <a:ext uri="{9D8B030D-6E8A-4147-A177-3AD203B41FA5}">
                      <a16:colId xmlns:a16="http://schemas.microsoft.com/office/drawing/2014/main" val="3820775255"/>
                    </a:ext>
                  </a:extLst>
                </a:gridCol>
                <a:gridCol w="1333501">
                  <a:extLst>
                    <a:ext uri="{9D8B030D-6E8A-4147-A177-3AD203B41FA5}">
                      <a16:colId xmlns:a16="http://schemas.microsoft.com/office/drawing/2014/main" val="4015012392"/>
                    </a:ext>
                  </a:extLst>
                </a:gridCol>
                <a:gridCol w="1333501">
                  <a:extLst>
                    <a:ext uri="{9D8B030D-6E8A-4147-A177-3AD203B41FA5}">
                      <a16:colId xmlns:a16="http://schemas.microsoft.com/office/drawing/2014/main" val="3549374783"/>
                    </a:ext>
                  </a:extLst>
                </a:gridCol>
              </a:tblGrid>
              <a:tr h="443904">
                <a:tc>
                  <a:txBody>
                    <a:bodyPr/>
                    <a:lstStyle/>
                    <a:p>
                      <a:r>
                        <a:rPr lang="en-CA" dirty="0" err="1">
                          <a:latin typeface="Garet Bold" panose="020B0604020202020204" charset="0"/>
                        </a:rPr>
                        <a:t>Npar</a:t>
                      </a:r>
                      <a:endParaRPr lang="en-CA" dirty="0">
                        <a:latin typeface="Garet Bold" panose="020B0604020202020204" charset="0"/>
                      </a:endParaRPr>
                    </a:p>
                  </a:txBody>
                  <a:tcPr>
                    <a:solidFill>
                      <a:srgbClr val="D8D8DF"/>
                    </a:solidFill>
                  </a:tcPr>
                </a:tc>
                <a:tc>
                  <a:txBody>
                    <a:bodyPr/>
                    <a:lstStyle/>
                    <a:p>
                      <a:r>
                        <a:rPr lang="en-CA" dirty="0" err="1">
                          <a:latin typeface="Garet Bold" panose="020B0604020202020204" charset="0"/>
                        </a:rPr>
                        <a:t>Df</a:t>
                      </a:r>
                      <a:endParaRPr lang="en-CA" dirty="0">
                        <a:latin typeface="Garet Bold" panose="020B0604020202020204" charset="0"/>
                      </a:endParaRPr>
                    </a:p>
                  </a:txBody>
                  <a:tcPr>
                    <a:solidFill>
                      <a:srgbClr val="D8D8DF"/>
                    </a:solidFill>
                  </a:tcPr>
                </a:tc>
                <a:tc>
                  <a:txBody>
                    <a:bodyPr/>
                    <a:lstStyle/>
                    <a:p>
                      <a:r>
                        <a:rPr lang="en-CA" dirty="0">
                          <a:latin typeface="Garet Bold" panose="020B0604020202020204" charset="0"/>
                        </a:rPr>
                        <a:t>Deviance</a:t>
                      </a:r>
                    </a:p>
                  </a:txBody>
                  <a:tcPr>
                    <a:solidFill>
                      <a:srgbClr val="D8D8DF"/>
                    </a:solidFill>
                  </a:tcPr>
                </a:tc>
                <a:tc>
                  <a:txBody>
                    <a:bodyPr/>
                    <a:lstStyle/>
                    <a:p>
                      <a:r>
                        <a:rPr lang="en-CA" dirty="0" err="1">
                          <a:latin typeface="Garet Bold" panose="020B0604020202020204" charset="0"/>
                        </a:rPr>
                        <a:t>Pr</a:t>
                      </a:r>
                      <a:r>
                        <a:rPr lang="en-CA" dirty="0">
                          <a:latin typeface="Garet Bold" panose="020B0604020202020204" charset="0"/>
                        </a:rPr>
                        <a:t>(&gt;Chi)</a:t>
                      </a:r>
                    </a:p>
                  </a:txBody>
                  <a:tcPr>
                    <a:solidFill>
                      <a:srgbClr val="D8D8DF"/>
                    </a:solidFill>
                  </a:tcPr>
                </a:tc>
                <a:extLst>
                  <a:ext uri="{0D108BD9-81ED-4DB2-BD59-A6C34878D82A}">
                    <a16:rowId xmlns:a16="http://schemas.microsoft.com/office/drawing/2014/main" val="3807365139"/>
                  </a:ext>
                </a:extLst>
              </a:tr>
              <a:tr h="370840">
                <a:tc>
                  <a:txBody>
                    <a:bodyPr/>
                    <a:lstStyle/>
                    <a:p>
                      <a:r>
                        <a:rPr lang="en-CA" dirty="0">
                          <a:latin typeface="Garet" panose="020B0604020202020204" charset="0"/>
                        </a:rPr>
                        <a:t>7</a:t>
                      </a:r>
                    </a:p>
                  </a:txBody>
                  <a:tcPr>
                    <a:solidFill>
                      <a:srgbClr val="D8D8DF"/>
                    </a:solidFill>
                  </a:tcPr>
                </a:tc>
                <a:tc>
                  <a:txBody>
                    <a:bodyPr/>
                    <a:lstStyle/>
                    <a:p>
                      <a:endParaRPr lang="en-CA">
                        <a:latin typeface="Garet" panose="020B0604020202020204" charset="0"/>
                      </a:endParaRPr>
                    </a:p>
                  </a:txBody>
                  <a:tcPr>
                    <a:solidFill>
                      <a:srgbClr val="D8D8DF"/>
                    </a:solidFill>
                  </a:tcPr>
                </a:tc>
                <a:tc>
                  <a:txBody>
                    <a:bodyPr/>
                    <a:lstStyle/>
                    <a:p>
                      <a:endParaRPr lang="en-CA" dirty="0">
                        <a:latin typeface="Garet" panose="020B0604020202020204" charset="0"/>
                      </a:endParaRPr>
                    </a:p>
                  </a:txBody>
                  <a:tcPr>
                    <a:solidFill>
                      <a:srgbClr val="D8D8DF"/>
                    </a:solidFill>
                  </a:tcPr>
                </a:tc>
                <a:tc>
                  <a:txBody>
                    <a:bodyPr/>
                    <a:lstStyle/>
                    <a:p>
                      <a:endParaRPr lang="en-CA">
                        <a:latin typeface="Garet" panose="020B0604020202020204" charset="0"/>
                      </a:endParaRPr>
                    </a:p>
                  </a:txBody>
                  <a:tcPr>
                    <a:solidFill>
                      <a:srgbClr val="D8D8DF"/>
                    </a:solidFill>
                  </a:tcPr>
                </a:tc>
                <a:extLst>
                  <a:ext uri="{0D108BD9-81ED-4DB2-BD59-A6C34878D82A}">
                    <a16:rowId xmlns:a16="http://schemas.microsoft.com/office/drawing/2014/main" val="2853640077"/>
                  </a:ext>
                </a:extLst>
              </a:tr>
              <a:tr h="370840">
                <a:tc>
                  <a:txBody>
                    <a:bodyPr/>
                    <a:lstStyle/>
                    <a:p>
                      <a:r>
                        <a:rPr lang="en-CA" dirty="0">
                          <a:latin typeface="Garet" panose="020B0604020202020204" charset="0"/>
                        </a:rPr>
                        <a:t>6</a:t>
                      </a:r>
                    </a:p>
                  </a:txBody>
                  <a:tcPr>
                    <a:solidFill>
                      <a:srgbClr val="D8D8DF"/>
                    </a:solidFill>
                  </a:tcPr>
                </a:tc>
                <a:tc>
                  <a:txBody>
                    <a:bodyPr/>
                    <a:lstStyle/>
                    <a:p>
                      <a:r>
                        <a:rPr lang="en-CA" dirty="0">
                          <a:latin typeface="Garet" panose="020B0604020202020204" charset="0"/>
                        </a:rPr>
                        <a:t>-1</a:t>
                      </a:r>
                    </a:p>
                  </a:txBody>
                  <a:tcPr>
                    <a:solidFill>
                      <a:srgbClr val="D8D8DF"/>
                    </a:solidFill>
                  </a:tcPr>
                </a:tc>
                <a:tc>
                  <a:txBody>
                    <a:bodyPr/>
                    <a:lstStyle/>
                    <a:p>
                      <a:r>
                        <a:rPr lang="en-CA" dirty="0">
                          <a:latin typeface="Garet" panose="020B0604020202020204" charset="0"/>
                        </a:rPr>
                        <a:t>-1383</a:t>
                      </a:r>
                    </a:p>
                  </a:txBody>
                  <a:tcPr>
                    <a:solidFill>
                      <a:srgbClr val="D8D8DF"/>
                    </a:solidFill>
                  </a:tcPr>
                </a:tc>
                <a:tc>
                  <a:txBody>
                    <a:bodyPr/>
                    <a:lstStyle/>
                    <a:p>
                      <a:r>
                        <a:rPr lang="en-CA" dirty="0">
                          <a:latin typeface="Garet" panose="020B0604020202020204" charset="0"/>
                        </a:rPr>
                        <a:t>&lt; 2.2e-16</a:t>
                      </a:r>
                    </a:p>
                  </a:txBody>
                  <a:tcPr>
                    <a:solidFill>
                      <a:srgbClr val="D8D8DF"/>
                    </a:solidFill>
                  </a:tcPr>
                </a:tc>
                <a:extLst>
                  <a:ext uri="{0D108BD9-81ED-4DB2-BD59-A6C34878D82A}">
                    <a16:rowId xmlns:a16="http://schemas.microsoft.com/office/drawing/2014/main" val="1373946866"/>
                  </a:ext>
                </a:extLst>
              </a:tr>
            </a:tbl>
          </a:graphicData>
        </a:graphic>
      </p:graphicFrame>
      <p:sp>
        <p:nvSpPr>
          <p:cNvPr id="14" name="TextBox 13">
            <a:extLst>
              <a:ext uri="{FF2B5EF4-FFF2-40B4-BE49-F238E27FC236}">
                <a16:creationId xmlns:a16="http://schemas.microsoft.com/office/drawing/2014/main" id="{7AA6698A-EF9F-FD0E-B73E-5E19047912C1}"/>
              </a:ext>
            </a:extLst>
          </p:cNvPr>
          <p:cNvSpPr txBox="1"/>
          <p:nvPr/>
        </p:nvSpPr>
        <p:spPr>
          <a:xfrm>
            <a:off x="3581398" y="4637657"/>
            <a:ext cx="5334004" cy="461665"/>
          </a:xfrm>
          <a:prstGeom prst="rect">
            <a:avLst/>
          </a:prstGeom>
          <a:noFill/>
        </p:spPr>
        <p:txBody>
          <a:bodyPr wrap="square">
            <a:spAutoFit/>
          </a:bodyPr>
          <a:lstStyle/>
          <a:p>
            <a:pPr algn="ctr"/>
            <a:r>
              <a:rPr lang="en-US" sz="2400" dirty="0">
                <a:solidFill>
                  <a:schemeClr val="bg1"/>
                </a:solidFill>
                <a:latin typeface="Garet Bold" panose="020B0604020202020204" charset="0"/>
                <a:ea typeface="Garet"/>
                <a:cs typeface="Garet"/>
                <a:sym typeface="Garet"/>
              </a:rPr>
              <a:t>Salmon</a:t>
            </a:r>
          </a:p>
        </p:txBody>
      </p:sp>
      <p:sp>
        <p:nvSpPr>
          <p:cNvPr id="15" name="TextBox 14">
            <a:extLst>
              <a:ext uri="{FF2B5EF4-FFF2-40B4-BE49-F238E27FC236}">
                <a16:creationId xmlns:a16="http://schemas.microsoft.com/office/drawing/2014/main" id="{42AEF289-8261-2836-5A94-388479E32BC6}"/>
              </a:ext>
            </a:extLst>
          </p:cNvPr>
          <p:cNvSpPr txBox="1"/>
          <p:nvPr/>
        </p:nvSpPr>
        <p:spPr>
          <a:xfrm>
            <a:off x="9286188" y="4637656"/>
            <a:ext cx="5334004" cy="461665"/>
          </a:xfrm>
          <a:prstGeom prst="rect">
            <a:avLst/>
          </a:prstGeom>
          <a:noFill/>
        </p:spPr>
        <p:txBody>
          <a:bodyPr wrap="square">
            <a:spAutoFit/>
          </a:bodyPr>
          <a:lstStyle/>
          <a:p>
            <a:pPr algn="ctr"/>
            <a:r>
              <a:rPr lang="en-US" sz="2400" dirty="0">
                <a:solidFill>
                  <a:schemeClr val="bg1"/>
                </a:solidFill>
                <a:latin typeface="Garet Bold" panose="020B0604020202020204" charset="0"/>
                <a:ea typeface="Garet"/>
                <a:cs typeface="Garet"/>
                <a:sym typeface="Garet"/>
              </a:rPr>
              <a:t>Goose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p:cNvGrpSpPr/>
        <p:nvPr/>
      </p:nvGrpSpPr>
      <p:grpSpPr>
        <a:xfrm>
          <a:off x="0" y="0"/>
          <a:ext cx="0" cy="0"/>
          <a:chOff x="0" y="0"/>
          <a:chExt cx="0" cy="0"/>
        </a:xfrm>
      </p:grpSpPr>
      <p:sp>
        <p:nvSpPr>
          <p:cNvPr id="2" name="TextBox 2"/>
          <p:cNvSpPr txBox="1"/>
          <p:nvPr/>
        </p:nvSpPr>
        <p:spPr>
          <a:xfrm>
            <a:off x="5476523" y="1530543"/>
            <a:ext cx="7335202" cy="622935"/>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Garet"/>
                <a:ea typeface="Garet"/>
                <a:cs typeface="Garet"/>
                <a:sym typeface="Garet"/>
              </a:rPr>
              <a:t>DISCUSSION:</a:t>
            </a:r>
          </a:p>
        </p:txBody>
      </p:sp>
      <p:sp>
        <p:nvSpPr>
          <p:cNvPr id="3" name="TextBox 3"/>
          <p:cNvSpPr txBox="1"/>
          <p:nvPr/>
        </p:nvSpPr>
        <p:spPr>
          <a:xfrm>
            <a:off x="4138646" y="1991553"/>
            <a:ext cx="10010709" cy="1509709"/>
          </a:xfrm>
          <a:prstGeom prst="rect">
            <a:avLst/>
          </a:prstGeom>
        </p:spPr>
        <p:txBody>
          <a:bodyPr wrap="square" lIns="0" tIns="0" rIns="0" bIns="0" rtlCol="0" anchor="t">
            <a:spAutoFit/>
          </a:bodyPr>
          <a:lstStyle/>
          <a:p>
            <a:pPr algn="ctr">
              <a:lnSpc>
                <a:spcPts val="12238"/>
              </a:lnSpc>
              <a:spcBef>
                <a:spcPct val="0"/>
              </a:spcBef>
            </a:pPr>
            <a:r>
              <a:rPr lang="en-US" sz="8741" dirty="0">
                <a:solidFill>
                  <a:srgbClr val="FFFFFF"/>
                </a:solidFill>
                <a:latin typeface="Garet"/>
                <a:ea typeface="Garet"/>
                <a:cs typeface="Garet"/>
                <a:sym typeface="Garet"/>
              </a:rPr>
              <a:t>HUMAN IMPACTS</a:t>
            </a:r>
          </a:p>
        </p:txBody>
      </p:sp>
      <p:sp>
        <p:nvSpPr>
          <p:cNvPr id="4" name="AutoShape 4"/>
          <p:cNvSpPr/>
          <p:nvPr/>
        </p:nvSpPr>
        <p:spPr>
          <a:xfrm>
            <a:off x="-269961" y="5600700"/>
            <a:ext cx="18827921" cy="0"/>
          </a:xfrm>
          <a:prstGeom prst="line">
            <a:avLst/>
          </a:prstGeom>
          <a:ln w="9525" cap="flat">
            <a:solidFill>
              <a:srgbClr val="FFFFFF"/>
            </a:solidFill>
            <a:prstDash val="solid"/>
            <a:headEnd type="none" w="sm" len="sm"/>
            <a:tailEnd type="none" w="sm" len="sm"/>
          </a:ln>
        </p:spPr>
        <p:txBody>
          <a:bodyPr/>
          <a:lstStyle/>
          <a:p>
            <a:endParaRPr lang="en-CA"/>
          </a:p>
        </p:txBody>
      </p:sp>
      <p:sp>
        <p:nvSpPr>
          <p:cNvPr id="5" name="TextBox 5"/>
          <p:cNvSpPr txBox="1"/>
          <p:nvPr/>
        </p:nvSpPr>
        <p:spPr>
          <a:xfrm>
            <a:off x="1901610" y="4373716"/>
            <a:ext cx="3285211" cy="1011815"/>
          </a:xfrm>
          <a:prstGeom prst="rect">
            <a:avLst/>
          </a:prstGeom>
        </p:spPr>
        <p:txBody>
          <a:bodyPr lIns="0" tIns="0" rIns="0" bIns="0" rtlCol="0" anchor="t">
            <a:spAutoFit/>
          </a:bodyPr>
          <a:lstStyle/>
          <a:p>
            <a:pPr algn="ctr">
              <a:lnSpc>
                <a:spcPts val="4200"/>
              </a:lnSpc>
              <a:spcBef>
                <a:spcPct val="0"/>
              </a:spcBef>
            </a:pPr>
            <a:r>
              <a:rPr lang="en-US" sz="3000" b="1" dirty="0">
                <a:solidFill>
                  <a:srgbClr val="FFFFFF"/>
                </a:solidFill>
                <a:latin typeface="Garet Bold"/>
                <a:ea typeface="Garet Bold"/>
                <a:cs typeface="Garet Bold"/>
                <a:sym typeface="Garet Bold"/>
              </a:rPr>
              <a:t>WHY</a:t>
            </a:r>
          </a:p>
          <a:p>
            <a:pPr algn="ctr">
              <a:lnSpc>
                <a:spcPts val="4200"/>
              </a:lnSpc>
              <a:spcBef>
                <a:spcPct val="0"/>
              </a:spcBef>
            </a:pPr>
            <a:r>
              <a:rPr lang="en-US" sz="1400" b="1" dirty="0">
                <a:solidFill>
                  <a:srgbClr val="FFFFFF"/>
                </a:solidFill>
                <a:latin typeface="Garet Bold"/>
                <a:ea typeface="Garet Bold"/>
                <a:cs typeface="Garet Bold"/>
                <a:sym typeface="Garet Bold"/>
              </a:rPr>
              <a:t>is HFI Positive?</a:t>
            </a:r>
          </a:p>
        </p:txBody>
      </p:sp>
      <p:sp>
        <p:nvSpPr>
          <p:cNvPr id="6" name="TextBox 6"/>
          <p:cNvSpPr txBox="1"/>
          <p:nvPr/>
        </p:nvSpPr>
        <p:spPr>
          <a:xfrm>
            <a:off x="7501641" y="4373716"/>
            <a:ext cx="3285211" cy="996427"/>
          </a:xfrm>
          <a:prstGeom prst="rect">
            <a:avLst/>
          </a:prstGeom>
        </p:spPr>
        <p:txBody>
          <a:bodyPr lIns="0" tIns="0" rIns="0" bIns="0" rtlCol="0" anchor="t">
            <a:spAutoFit/>
          </a:bodyPr>
          <a:lstStyle/>
          <a:p>
            <a:pPr algn="ctr">
              <a:lnSpc>
                <a:spcPts val="4200"/>
              </a:lnSpc>
              <a:spcBef>
                <a:spcPct val="0"/>
              </a:spcBef>
            </a:pPr>
            <a:r>
              <a:rPr lang="en-US" sz="3000" b="1" dirty="0">
                <a:solidFill>
                  <a:srgbClr val="FFFFFF">
                    <a:alpha val="10000"/>
                  </a:srgbClr>
                </a:solidFill>
                <a:latin typeface="Garet Bold"/>
                <a:ea typeface="Garet Bold"/>
                <a:cs typeface="Garet Bold"/>
                <a:sym typeface="Garet Bold"/>
              </a:rPr>
              <a:t>WHAT</a:t>
            </a:r>
          </a:p>
          <a:p>
            <a:pPr algn="ctr">
              <a:lnSpc>
                <a:spcPts val="4200"/>
              </a:lnSpc>
              <a:spcBef>
                <a:spcPct val="0"/>
              </a:spcBef>
            </a:pPr>
            <a:r>
              <a:rPr lang="en-US" sz="1400" b="1" dirty="0">
                <a:solidFill>
                  <a:srgbClr val="FFFFFF">
                    <a:alpha val="10000"/>
                  </a:srgbClr>
                </a:solidFill>
                <a:latin typeface="Garet Bold"/>
                <a:ea typeface="Garet Bold"/>
                <a:cs typeface="Garet Bold"/>
                <a:sym typeface="Garet Bold"/>
              </a:rPr>
              <a:t>does this mean for other species?</a:t>
            </a:r>
          </a:p>
        </p:txBody>
      </p:sp>
      <p:sp>
        <p:nvSpPr>
          <p:cNvPr id="7" name="TextBox 7"/>
          <p:cNvSpPr txBox="1"/>
          <p:nvPr/>
        </p:nvSpPr>
        <p:spPr>
          <a:xfrm>
            <a:off x="13101426" y="4373716"/>
            <a:ext cx="3285211" cy="1019510"/>
          </a:xfrm>
          <a:prstGeom prst="rect">
            <a:avLst/>
          </a:prstGeom>
        </p:spPr>
        <p:txBody>
          <a:bodyPr lIns="0" tIns="0" rIns="0" bIns="0" rtlCol="0" anchor="t">
            <a:spAutoFit/>
          </a:bodyPr>
          <a:lstStyle/>
          <a:p>
            <a:pPr algn="ctr">
              <a:lnSpc>
                <a:spcPts val="4200"/>
              </a:lnSpc>
              <a:spcBef>
                <a:spcPct val="0"/>
              </a:spcBef>
            </a:pPr>
            <a:r>
              <a:rPr lang="en-US" sz="3000" b="1" dirty="0">
                <a:solidFill>
                  <a:srgbClr val="FFFFFF">
                    <a:alpha val="10000"/>
                  </a:srgbClr>
                </a:solidFill>
                <a:latin typeface="Garet Bold"/>
                <a:ea typeface="Garet Bold"/>
                <a:cs typeface="Garet Bold"/>
                <a:sym typeface="Garet Bold"/>
              </a:rPr>
              <a:t>HOW</a:t>
            </a:r>
          </a:p>
          <a:p>
            <a:pPr algn="ctr">
              <a:lnSpc>
                <a:spcPts val="4200"/>
              </a:lnSpc>
              <a:spcBef>
                <a:spcPct val="0"/>
              </a:spcBef>
            </a:pPr>
            <a:r>
              <a:rPr lang="en-US" sz="1400" b="1" dirty="0">
                <a:solidFill>
                  <a:srgbClr val="FFFFFF">
                    <a:alpha val="10000"/>
                  </a:srgbClr>
                </a:solidFill>
                <a:latin typeface="Garet Bold"/>
                <a:ea typeface="Garet Bold"/>
                <a:cs typeface="Garet Bold"/>
                <a:sym typeface="Garet Bold"/>
              </a:rPr>
              <a:t>can we explore further?</a:t>
            </a:r>
          </a:p>
        </p:txBody>
      </p:sp>
      <p:sp>
        <p:nvSpPr>
          <p:cNvPr id="9" name="TextBox 9"/>
          <p:cNvSpPr txBox="1"/>
          <p:nvPr/>
        </p:nvSpPr>
        <p:spPr>
          <a:xfrm>
            <a:off x="7020191" y="6015697"/>
            <a:ext cx="4247615" cy="2591094"/>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More common species which are threatened by animals up the food chain may thrive in higher HFI locations. However, this may lead to adverse affects including overpopulation.</a:t>
            </a:r>
          </a:p>
        </p:txBody>
      </p:sp>
      <p:sp>
        <p:nvSpPr>
          <p:cNvPr id="10" name="TextBox 10"/>
          <p:cNvSpPr txBox="1"/>
          <p:nvPr/>
        </p:nvSpPr>
        <p:spPr>
          <a:xfrm>
            <a:off x="12620031" y="6032695"/>
            <a:ext cx="4248000" cy="2962991"/>
          </a:xfrm>
          <a:prstGeom prst="rect">
            <a:avLst/>
          </a:prstGeom>
        </p:spPr>
        <p:txBody>
          <a:bodyPr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Model on other species (predators or endangered) to see if they are closer or further away from humans, add covariates to improve the overall fit of the model, and conduct more research on data centers.</a:t>
            </a:r>
          </a:p>
        </p:txBody>
      </p:sp>
      <p:sp>
        <p:nvSpPr>
          <p:cNvPr id="14" name="TextBox 14"/>
          <p:cNvSpPr txBox="1"/>
          <p:nvPr/>
        </p:nvSpPr>
        <p:spPr>
          <a:xfrm>
            <a:off x="1420407" y="6015697"/>
            <a:ext cx="4247615" cy="3334887"/>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solidFill>
                <a:latin typeface="Garet"/>
                <a:ea typeface="Garet"/>
                <a:cs typeface="Garet"/>
                <a:sym typeface="Garet"/>
              </a:rPr>
              <a:t>Areas with increased development typically deter predators of our species, which make it a promising habitat for breeding. Many of these areas also provide convenient access to key resources including water and food.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a:extLst>
            <a:ext uri="{FF2B5EF4-FFF2-40B4-BE49-F238E27FC236}">
              <a16:creationId xmlns:a16="http://schemas.microsoft.com/office/drawing/2014/main" id="{8203A6FD-D0EE-5C28-DF10-E474FBE0F63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18C983E-2A82-9A57-202D-01B368C83EBF}"/>
              </a:ext>
            </a:extLst>
          </p:cNvPr>
          <p:cNvSpPr txBox="1"/>
          <p:nvPr/>
        </p:nvSpPr>
        <p:spPr>
          <a:xfrm>
            <a:off x="5476523" y="1530543"/>
            <a:ext cx="7335202" cy="622935"/>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Garet"/>
                <a:ea typeface="Garet"/>
                <a:cs typeface="Garet"/>
                <a:sym typeface="Garet"/>
              </a:rPr>
              <a:t>DISCUSSION:</a:t>
            </a:r>
          </a:p>
        </p:txBody>
      </p:sp>
      <p:sp>
        <p:nvSpPr>
          <p:cNvPr id="3" name="TextBox 3">
            <a:extLst>
              <a:ext uri="{FF2B5EF4-FFF2-40B4-BE49-F238E27FC236}">
                <a16:creationId xmlns:a16="http://schemas.microsoft.com/office/drawing/2014/main" id="{912C371C-F7B5-BE91-701E-9418C5409599}"/>
              </a:ext>
            </a:extLst>
          </p:cNvPr>
          <p:cNvSpPr txBox="1"/>
          <p:nvPr/>
        </p:nvSpPr>
        <p:spPr>
          <a:xfrm>
            <a:off x="4138646" y="1991553"/>
            <a:ext cx="10010709" cy="1509709"/>
          </a:xfrm>
          <a:prstGeom prst="rect">
            <a:avLst/>
          </a:prstGeom>
        </p:spPr>
        <p:txBody>
          <a:bodyPr wrap="square" lIns="0" tIns="0" rIns="0" bIns="0" rtlCol="0" anchor="t">
            <a:spAutoFit/>
          </a:bodyPr>
          <a:lstStyle/>
          <a:p>
            <a:pPr algn="ctr">
              <a:lnSpc>
                <a:spcPts val="12238"/>
              </a:lnSpc>
              <a:spcBef>
                <a:spcPct val="0"/>
              </a:spcBef>
            </a:pPr>
            <a:r>
              <a:rPr lang="en-US" sz="8741" dirty="0">
                <a:solidFill>
                  <a:srgbClr val="FFFFFF"/>
                </a:solidFill>
                <a:latin typeface="Garet"/>
                <a:ea typeface="Garet"/>
                <a:cs typeface="Garet"/>
                <a:sym typeface="Garet"/>
              </a:rPr>
              <a:t>HUMAN IMPACTS</a:t>
            </a:r>
          </a:p>
        </p:txBody>
      </p:sp>
      <p:sp>
        <p:nvSpPr>
          <p:cNvPr id="4" name="AutoShape 4">
            <a:extLst>
              <a:ext uri="{FF2B5EF4-FFF2-40B4-BE49-F238E27FC236}">
                <a16:creationId xmlns:a16="http://schemas.microsoft.com/office/drawing/2014/main" id="{8EBEDEB0-78C4-2740-4612-E0725B24B6F5}"/>
              </a:ext>
            </a:extLst>
          </p:cNvPr>
          <p:cNvSpPr/>
          <p:nvPr/>
        </p:nvSpPr>
        <p:spPr>
          <a:xfrm>
            <a:off x="-269961" y="5600700"/>
            <a:ext cx="18827921" cy="0"/>
          </a:xfrm>
          <a:prstGeom prst="line">
            <a:avLst/>
          </a:prstGeom>
          <a:ln w="9525" cap="flat">
            <a:solidFill>
              <a:srgbClr val="FFFFFF"/>
            </a:solidFill>
            <a:prstDash val="solid"/>
            <a:headEnd type="none" w="sm" len="sm"/>
            <a:tailEnd type="none" w="sm" len="sm"/>
          </a:ln>
        </p:spPr>
        <p:txBody>
          <a:bodyPr/>
          <a:lstStyle/>
          <a:p>
            <a:endParaRPr lang="en-CA"/>
          </a:p>
        </p:txBody>
      </p:sp>
      <p:sp>
        <p:nvSpPr>
          <p:cNvPr id="5" name="TextBox 5">
            <a:extLst>
              <a:ext uri="{FF2B5EF4-FFF2-40B4-BE49-F238E27FC236}">
                <a16:creationId xmlns:a16="http://schemas.microsoft.com/office/drawing/2014/main" id="{95E1F935-C359-C072-DAAF-D1314E4A38B2}"/>
              </a:ext>
            </a:extLst>
          </p:cNvPr>
          <p:cNvSpPr txBox="1"/>
          <p:nvPr/>
        </p:nvSpPr>
        <p:spPr>
          <a:xfrm>
            <a:off x="1901610" y="4373716"/>
            <a:ext cx="3285211" cy="1011815"/>
          </a:xfrm>
          <a:prstGeom prst="rect">
            <a:avLst/>
          </a:prstGeom>
        </p:spPr>
        <p:txBody>
          <a:bodyPr lIns="0" tIns="0" rIns="0" bIns="0" rtlCol="0" anchor="t">
            <a:spAutoFit/>
          </a:bodyPr>
          <a:lstStyle/>
          <a:p>
            <a:pPr algn="ctr">
              <a:lnSpc>
                <a:spcPts val="4200"/>
              </a:lnSpc>
              <a:spcBef>
                <a:spcPct val="0"/>
              </a:spcBef>
            </a:pPr>
            <a:r>
              <a:rPr lang="en-US" sz="3000" b="1" dirty="0">
                <a:solidFill>
                  <a:srgbClr val="FFFFFF">
                    <a:alpha val="10000"/>
                  </a:srgbClr>
                </a:solidFill>
                <a:latin typeface="Garet Bold"/>
                <a:ea typeface="Garet Bold"/>
                <a:cs typeface="Garet Bold"/>
                <a:sym typeface="Garet Bold"/>
              </a:rPr>
              <a:t>WHY</a:t>
            </a:r>
          </a:p>
          <a:p>
            <a:pPr algn="ctr">
              <a:lnSpc>
                <a:spcPts val="4200"/>
              </a:lnSpc>
              <a:spcBef>
                <a:spcPct val="0"/>
              </a:spcBef>
            </a:pPr>
            <a:r>
              <a:rPr lang="en-US" sz="1400" b="1" dirty="0">
                <a:solidFill>
                  <a:srgbClr val="FFFFFF">
                    <a:alpha val="10000"/>
                  </a:srgbClr>
                </a:solidFill>
                <a:latin typeface="Garet Bold"/>
                <a:ea typeface="Garet Bold"/>
                <a:cs typeface="Garet Bold"/>
                <a:sym typeface="Garet Bold"/>
              </a:rPr>
              <a:t>is HFI Positive?</a:t>
            </a:r>
          </a:p>
        </p:txBody>
      </p:sp>
      <p:sp>
        <p:nvSpPr>
          <p:cNvPr id="6" name="TextBox 6">
            <a:extLst>
              <a:ext uri="{FF2B5EF4-FFF2-40B4-BE49-F238E27FC236}">
                <a16:creationId xmlns:a16="http://schemas.microsoft.com/office/drawing/2014/main" id="{B59C4065-8E53-E749-5382-D83851A08432}"/>
              </a:ext>
            </a:extLst>
          </p:cNvPr>
          <p:cNvSpPr txBox="1"/>
          <p:nvPr/>
        </p:nvSpPr>
        <p:spPr>
          <a:xfrm>
            <a:off x="7501641" y="4373716"/>
            <a:ext cx="3285211" cy="996427"/>
          </a:xfrm>
          <a:prstGeom prst="rect">
            <a:avLst/>
          </a:prstGeom>
        </p:spPr>
        <p:txBody>
          <a:bodyPr lIns="0" tIns="0" rIns="0" bIns="0" rtlCol="0" anchor="t">
            <a:spAutoFit/>
          </a:bodyPr>
          <a:lstStyle/>
          <a:p>
            <a:pPr algn="ctr">
              <a:lnSpc>
                <a:spcPts val="4200"/>
              </a:lnSpc>
              <a:spcBef>
                <a:spcPct val="0"/>
              </a:spcBef>
            </a:pPr>
            <a:r>
              <a:rPr lang="en-US" sz="3000" b="1" dirty="0">
                <a:solidFill>
                  <a:srgbClr val="FFFFFF"/>
                </a:solidFill>
                <a:latin typeface="Garet Bold"/>
                <a:ea typeface="Garet Bold"/>
                <a:cs typeface="Garet Bold"/>
                <a:sym typeface="Garet Bold"/>
              </a:rPr>
              <a:t>WHAT</a:t>
            </a:r>
          </a:p>
          <a:p>
            <a:pPr algn="ctr">
              <a:lnSpc>
                <a:spcPts val="4200"/>
              </a:lnSpc>
              <a:spcBef>
                <a:spcPct val="0"/>
              </a:spcBef>
            </a:pPr>
            <a:r>
              <a:rPr lang="en-US" sz="1400" b="1" dirty="0">
                <a:solidFill>
                  <a:srgbClr val="FFFFFF"/>
                </a:solidFill>
                <a:latin typeface="Garet Bold"/>
                <a:ea typeface="Garet Bold"/>
                <a:cs typeface="Garet Bold"/>
                <a:sym typeface="Garet Bold"/>
              </a:rPr>
              <a:t>does this mean for other species?</a:t>
            </a:r>
          </a:p>
        </p:txBody>
      </p:sp>
      <p:sp>
        <p:nvSpPr>
          <p:cNvPr id="7" name="TextBox 7">
            <a:extLst>
              <a:ext uri="{FF2B5EF4-FFF2-40B4-BE49-F238E27FC236}">
                <a16:creationId xmlns:a16="http://schemas.microsoft.com/office/drawing/2014/main" id="{F96DABFA-116B-BAC7-55DF-DEB72706F69A}"/>
              </a:ext>
            </a:extLst>
          </p:cNvPr>
          <p:cNvSpPr txBox="1"/>
          <p:nvPr/>
        </p:nvSpPr>
        <p:spPr>
          <a:xfrm>
            <a:off x="13101426" y="4373716"/>
            <a:ext cx="3285211" cy="1019510"/>
          </a:xfrm>
          <a:prstGeom prst="rect">
            <a:avLst/>
          </a:prstGeom>
        </p:spPr>
        <p:txBody>
          <a:bodyPr lIns="0" tIns="0" rIns="0" bIns="0" rtlCol="0" anchor="t">
            <a:spAutoFit/>
          </a:bodyPr>
          <a:lstStyle/>
          <a:p>
            <a:pPr algn="ctr">
              <a:lnSpc>
                <a:spcPts val="4200"/>
              </a:lnSpc>
              <a:spcBef>
                <a:spcPct val="0"/>
              </a:spcBef>
            </a:pPr>
            <a:r>
              <a:rPr lang="en-US" sz="3000" b="1" dirty="0">
                <a:solidFill>
                  <a:srgbClr val="FFFFFF">
                    <a:alpha val="10000"/>
                  </a:srgbClr>
                </a:solidFill>
                <a:latin typeface="Garet Bold"/>
                <a:ea typeface="Garet Bold"/>
                <a:cs typeface="Garet Bold"/>
                <a:sym typeface="Garet Bold"/>
              </a:rPr>
              <a:t>HOW</a:t>
            </a:r>
          </a:p>
          <a:p>
            <a:pPr algn="ctr">
              <a:lnSpc>
                <a:spcPts val="4200"/>
              </a:lnSpc>
              <a:spcBef>
                <a:spcPct val="0"/>
              </a:spcBef>
            </a:pPr>
            <a:r>
              <a:rPr lang="en-US" sz="1400" b="1" dirty="0">
                <a:solidFill>
                  <a:srgbClr val="FFFFFF">
                    <a:alpha val="10000"/>
                  </a:srgbClr>
                </a:solidFill>
                <a:latin typeface="Garet Bold"/>
                <a:ea typeface="Garet Bold"/>
                <a:cs typeface="Garet Bold"/>
                <a:sym typeface="Garet Bold"/>
              </a:rPr>
              <a:t>can we explore further?</a:t>
            </a:r>
          </a:p>
        </p:txBody>
      </p:sp>
      <p:sp>
        <p:nvSpPr>
          <p:cNvPr id="9" name="TextBox 9">
            <a:extLst>
              <a:ext uri="{FF2B5EF4-FFF2-40B4-BE49-F238E27FC236}">
                <a16:creationId xmlns:a16="http://schemas.microsoft.com/office/drawing/2014/main" id="{6AB5186E-37FF-9F22-A149-7E53C9C2DA57}"/>
              </a:ext>
            </a:extLst>
          </p:cNvPr>
          <p:cNvSpPr txBox="1"/>
          <p:nvPr/>
        </p:nvSpPr>
        <p:spPr>
          <a:xfrm>
            <a:off x="7020191" y="6015697"/>
            <a:ext cx="4247615" cy="2591094"/>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solidFill>
                <a:latin typeface="Garet"/>
                <a:ea typeface="Garet"/>
                <a:cs typeface="Garet"/>
                <a:sym typeface="Garet"/>
              </a:rPr>
              <a:t>More common species which are threatened by animals up the food chain may thrive in higher HFI locations. However, this may lead to adverse affects including overpopulation.</a:t>
            </a:r>
          </a:p>
        </p:txBody>
      </p:sp>
      <p:sp>
        <p:nvSpPr>
          <p:cNvPr id="10" name="TextBox 10">
            <a:extLst>
              <a:ext uri="{FF2B5EF4-FFF2-40B4-BE49-F238E27FC236}">
                <a16:creationId xmlns:a16="http://schemas.microsoft.com/office/drawing/2014/main" id="{2B5756F5-9151-1FE6-7B29-31C0F4A69865}"/>
              </a:ext>
            </a:extLst>
          </p:cNvPr>
          <p:cNvSpPr txBox="1"/>
          <p:nvPr/>
        </p:nvSpPr>
        <p:spPr>
          <a:xfrm>
            <a:off x="12620031" y="6032695"/>
            <a:ext cx="4248000" cy="2962991"/>
          </a:xfrm>
          <a:prstGeom prst="rect">
            <a:avLst/>
          </a:prstGeom>
        </p:spPr>
        <p:txBody>
          <a:bodyPr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Model on other species (predators or endangered) to see if they are closer or further away from humans, add covariates to improve the overall fit of the model, and conduct more research on data centers.</a:t>
            </a:r>
          </a:p>
        </p:txBody>
      </p:sp>
      <p:sp>
        <p:nvSpPr>
          <p:cNvPr id="14" name="TextBox 14">
            <a:extLst>
              <a:ext uri="{FF2B5EF4-FFF2-40B4-BE49-F238E27FC236}">
                <a16:creationId xmlns:a16="http://schemas.microsoft.com/office/drawing/2014/main" id="{FC66EB56-B944-0876-1ABC-8FAD53F06EEB}"/>
              </a:ext>
            </a:extLst>
          </p:cNvPr>
          <p:cNvSpPr txBox="1"/>
          <p:nvPr/>
        </p:nvSpPr>
        <p:spPr>
          <a:xfrm>
            <a:off x="1420407" y="6015697"/>
            <a:ext cx="4247615" cy="3334887"/>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Areas with increased development typically deter predators of our species, which make it a promising habitat for breeding. Many of these areas also provide convenient access to key resources including water and food.</a:t>
            </a:r>
          </a:p>
        </p:txBody>
      </p:sp>
    </p:spTree>
    <p:extLst>
      <p:ext uri="{BB962C8B-B14F-4D97-AF65-F5344CB8AC3E}">
        <p14:creationId xmlns:p14="http://schemas.microsoft.com/office/powerpoint/2010/main" val="2595801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a:extLst>
            <a:ext uri="{FF2B5EF4-FFF2-40B4-BE49-F238E27FC236}">
              <a16:creationId xmlns:a16="http://schemas.microsoft.com/office/drawing/2014/main" id="{EA40A4CF-6316-2B7A-D4B2-139ED1CEFB8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937FC34-CA59-4F29-BA08-7781CA81F66C}"/>
              </a:ext>
            </a:extLst>
          </p:cNvPr>
          <p:cNvSpPr txBox="1"/>
          <p:nvPr/>
        </p:nvSpPr>
        <p:spPr>
          <a:xfrm>
            <a:off x="5476523" y="1530543"/>
            <a:ext cx="7335202" cy="622935"/>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Garet"/>
                <a:ea typeface="Garet"/>
                <a:cs typeface="Garet"/>
                <a:sym typeface="Garet"/>
              </a:rPr>
              <a:t>DISCUSSION:</a:t>
            </a:r>
          </a:p>
        </p:txBody>
      </p:sp>
      <p:sp>
        <p:nvSpPr>
          <p:cNvPr id="3" name="TextBox 3">
            <a:extLst>
              <a:ext uri="{FF2B5EF4-FFF2-40B4-BE49-F238E27FC236}">
                <a16:creationId xmlns:a16="http://schemas.microsoft.com/office/drawing/2014/main" id="{89644DA8-79BA-BA94-B4B5-9EA5095E5087}"/>
              </a:ext>
            </a:extLst>
          </p:cNvPr>
          <p:cNvSpPr txBox="1"/>
          <p:nvPr/>
        </p:nvSpPr>
        <p:spPr>
          <a:xfrm>
            <a:off x="4138646" y="1991553"/>
            <a:ext cx="10010709" cy="1509709"/>
          </a:xfrm>
          <a:prstGeom prst="rect">
            <a:avLst/>
          </a:prstGeom>
        </p:spPr>
        <p:txBody>
          <a:bodyPr wrap="square" lIns="0" tIns="0" rIns="0" bIns="0" rtlCol="0" anchor="t">
            <a:spAutoFit/>
          </a:bodyPr>
          <a:lstStyle/>
          <a:p>
            <a:pPr algn="ctr">
              <a:lnSpc>
                <a:spcPts val="12238"/>
              </a:lnSpc>
              <a:spcBef>
                <a:spcPct val="0"/>
              </a:spcBef>
            </a:pPr>
            <a:r>
              <a:rPr lang="en-US" sz="8741" dirty="0">
                <a:solidFill>
                  <a:srgbClr val="FFFFFF"/>
                </a:solidFill>
                <a:latin typeface="Garet"/>
                <a:ea typeface="Garet"/>
                <a:cs typeface="Garet"/>
                <a:sym typeface="Garet"/>
              </a:rPr>
              <a:t>HUMAN IMPACTS</a:t>
            </a:r>
          </a:p>
        </p:txBody>
      </p:sp>
      <p:sp>
        <p:nvSpPr>
          <p:cNvPr id="4" name="AutoShape 4">
            <a:extLst>
              <a:ext uri="{FF2B5EF4-FFF2-40B4-BE49-F238E27FC236}">
                <a16:creationId xmlns:a16="http://schemas.microsoft.com/office/drawing/2014/main" id="{B86B98B7-B9EC-CF7D-DCD6-D20F9A8B04EC}"/>
              </a:ext>
            </a:extLst>
          </p:cNvPr>
          <p:cNvSpPr/>
          <p:nvPr/>
        </p:nvSpPr>
        <p:spPr>
          <a:xfrm>
            <a:off x="-269961" y="5600700"/>
            <a:ext cx="18827921" cy="0"/>
          </a:xfrm>
          <a:prstGeom prst="line">
            <a:avLst/>
          </a:prstGeom>
          <a:ln w="9525" cap="flat">
            <a:solidFill>
              <a:srgbClr val="FFFFFF"/>
            </a:solidFill>
            <a:prstDash val="solid"/>
            <a:headEnd type="none" w="sm" len="sm"/>
            <a:tailEnd type="none" w="sm" len="sm"/>
          </a:ln>
        </p:spPr>
        <p:txBody>
          <a:bodyPr/>
          <a:lstStyle/>
          <a:p>
            <a:endParaRPr lang="en-CA"/>
          </a:p>
        </p:txBody>
      </p:sp>
      <p:sp>
        <p:nvSpPr>
          <p:cNvPr id="5" name="TextBox 5">
            <a:extLst>
              <a:ext uri="{FF2B5EF4-FFF2-40B4-BE49-F238E27FC236}">
                <a16:creationId xmlns:a16="http://schemas.microsoft.com/office/drawing/2014/main" id="{1711AB91-05F1-CF86-3D4C-29185333A7F1}"/>
              </a:ext>
            </a:extLst>
          </p:cNvPr>
          <p:cNvSpPr txBox="1"/>
          <p:nvPr/>
        </p:nvSpPr>
        <p:spPr>
          <a:xfrm>
            <a:off x="1901610" y="4373716"/>
            <a:ext cx="3285211" cy="1011815"/>
          </a:xfrm>
          <a:prstGeom prst="rect">
            <a:avLst/>
          </a:prstGeom>
        </p:spPr>
        <p:txBody>
          <a:bodyPr lIns="0" tIns="0" rIns="0" bIns="0" rtlCol="0" anchor="t">
            <a:spAutoFit/>
          </a:bodyPr>
          <a:lstStyle/>
          <a:p>
            <a:pPr algn="ctr">
              <a:lnSpc>
                <a:spcPts val="4200"/>
              </a:lnSpc>
              <a:spcBef>
                <a:spcPct val="0"/>
              </a:spcBef>
            </a:pPr>
            <a:r>
              <a:rPr lang="en-US" sz="3000" b="1" dirty="0">
                <a:solidFill>
                  <a:srgbClr val="FFFFFF">
                    <a:alpha val="10000"/>
                  </a:srgbClr>
                </a:solidFill>
                <a:latin typeface="Garet Bold"/>
                <a:ea typeface="Garet Bold"/>
                <a:cs typeface="Garet Bold"/>
                <a:sym typeface="Garet Bold"/>
              </a:rPr>
              <a:t>WHY</a:t>
            </a:r>
          </a:p>
          <a:p>
            <a:pPr algn="ctr">
              <a:lnSpc>
                <a:spcPts val="4200"/>
              </a:lnSpc>
              <a:spcBef>
                <a:spcPct val="0"/>
              </a:spcBef>
            </a:pPr>
            <a:r>
              <a:rPr lang="en-US" sz="1400" b="1" dirty="0">
                <a:solidFill>
                  <a:srgbClr val="FFFFFF">
                    <a:alpha val="10000"/>
                  </a:srgbClr>
                </a:solidFill>
                <a:latin typeface="Garet Bold"/>
                <a:ea typeface="Garet Bold"/>
                <a:cs typeface="Garet Bold"/>
                <a:sym typeface="Garet Bold"/>
              </a:rPr>
              <a:t>is HFI Positive?</a:t>
            </a:r>
          </a:p>
        </p:txBody>
      </p:sp>
      <p:sp>
        <p:nvSpPr>
          <p:cNvPr id="6" name="TextBox 6">
            <a:extLst>
              <a:ext uri="{FF2B5EF4-FFF2-40B4-BE49-F238E27FC236}">
                <a16:creationId xmlns:a16="http://schemas.microsoft.com/office/drawing/2014/main" id="{44632EED-3D87-F39B-646A-19614A3142E6}"/>
              </a:ext>
            </a:extLst>
          </p:cNvPr>
          <p:cNvSpPr txBox="1"/>
          <p:nvPr/>
        </p:nvSpPr>
        <p:spPr>
          <a:xfrm>
            <a:off x="7501641" y="4373716"/>
            <a:ext cx="3285211" cy="996427"/>
          </a:xfrm>
          <a:prstGeom prst="rect">
            <a:avLst/>
          </a:prstGeom>
        </p:spPr>
        <p:txBody>
          <a:bodyPr lIns="0" tIns="0" rIns="0" bIns="0" rtlCol="0" anchor="t">
            <a:spAutoFit/>
          </a:bodyPr>
          <a:lstStyle/>
          <a:p>
            <a:pPr algn="ctr">
              <a:lnSpc>
                <a:spcPts val="4200"/>
              </a:lnSpc>
              <a:spcBef>
                <a:spcPct val="0"/>
              </a:spcBef>
            </a:pPr>
            <a:r>
              <a:rPr lang="en-US" sz="3000" b="1" dirty="0">
                <a:solidFill>
                  <a:srgbClr val="FFFFFF">
                    <a:alpha val="10000"/>
                  </a:srgbClr>
                </a:solidFill>
                <a:latin typeface="Garet Bold"/>
                <a:ea typeface="Garet Bold"/>
                <a:cs typeface="Garet Bold"/>
                <a:sym typeface="Garet Bold"/>
              </a:rPr>
              <a:t>WHAT</a:t>
            </a:r>
          </a:p>
          <a:p>
            <a:pPr algn="ctr">
              <a:lnSpc>
                <a:spcPts val="4200"/>
              </a:lnSpc>
              <a:spcBef>
                <a:spcPct val="0"/>
              </a:spcBef>
            </a:pPr>
            <a:r>
              <a:rPr lang="en-US" sz="1400" b="1" dirty="0">
                <a:solidFill>
                  <a:srgbClr val="FFFFFF">
                    <a:alpha val="10000"/>
                  </a:srgbClr>
                </a:solidFill>
                <a:latin typeface="Garet Bold"/>
                <a:ea typeface="Garet Bold"/>
                <a:cs typeface="Garet Bold"/>
                <a:sym typeface="Garet Bold"/>
              </a:rPr>
              <a:t>does this mean for other species?</a:t>
            </a:r>
          </a:p>
        </p:txBody>
      </p:sp>
      <p:sp>
        <p:nvSpPr>
          <p:cNvPr id="7" name="TextBox 7">
            <a:extLst>
              <a:ext uri="{FF2B5EF4-FFF2-40B4-BE49-F238E27FC236}">
                <a16:creationId xmlns:a16="http://schemas.microsoft.com/office/drawing/2014/main" id="{AC091CCD-BD67-70C9-52EA-1454D593D8E6}"/>
              </a:ext>
            </a:extLst>
          </p:cNvPr>
          <p:cNvSpPr txBox="1"/>
          <p:nvPr/>
        </p:nvSpPr>
        <p:spPr>
          <a:xfrm>
            <a:off x="13101426" y="4373716"/>
            <a:ext cx="3285211" cy="1019510"/>
          </a:xfrm>
          <a:prstGeom prst="rect">
            <a:avLst/>
          </a:prstGeom>
        </p:spPr>
        <p:txBody>
          <a:bodyPr lIns="0" tIns="0" rIns="0" bIns="0" rtlCol="0" anchor="t">
            <a:spAutoFit/>
          </a:bodyPr>
          <a:lstStyle/>
          <a:p>
            <a:pPr algn="ctr">
              <a:lnSpc>
                <a:spcPts val="4200"/>
              </a:lnSpc>
              <a:spcBef>
                <a:spcPct val="0"/>
              </a:spcBef>
            </a:pPr>
            <a:r>
              <a:rPr lang="en-US" sz="3000" b="1" dirty="0">
                <a:solidFill>
                  <a:srgbClr val="FFFFFF"/>
                </a:solidFill>
                <a:latin typeface="Garet Bold"/>
                <a:ea typeface="Garet Bold"/>
                <a:cs typeface="Garet Bold"/>
                <a:sym typeface="Garet Bold"/>
              </a:rPr>
              <a:t>HOW</a:t>
            </a:r>
          </a:p>
          <a:p>
            <a:pPr algn="ctr">
              <a:lnSpc>
                <a:spcPts val="4200"/>
              </a:lnSpc>
              <a:spcBef>
                <a:spcPct val="0"/>
              </a:spcBef>
            </a:pPr>
            <a:r>
              <a:rPr lang="en-US" sz="1400" b="1" dirty="0">
                <a:solidFill>
                  <a:srgbClr val="FFFFFF"/>
                </a:solidFill>
                <a:latin typeface="Garet Bold"/>
                <a:ea typeface="Garet Bold"/>
                <a:cs typeface="Garet Bold"/>
                <a:sym typeface="Garet Bold"/>
              </a:rPr>
              <a:t>can we explore further?</a:t>
            </a:r>
          </a:p>
        </p:txBody>
      </p:sp>
      <p:sp>
        <p:nvSpPr>
          <p:cNvPr id="9" name="TextBox 9">
            <a:extLst>
              <a:ext uri="{FF2B5EF4-FFF2-40B4-BE49-F238E27FC236}">
                <a16:creationId xmlns:a16="http://schemas.microsoft.com/office/drawing/2014/main" id="{136796A7-6C76-DE38-C3F0-119FDEFF5F6B}"/>
              </a:ext>
            </a:extLst>
          </p:cNvPr>
          <p:cNvSpPr txBox="1"/>
          <p:nvPr/>
        </p:nvSpPr>
        <p:spPr>
          <a:xfrm>
            <a:off x="7020191" y="6015697"/>
            <a:ext cx="4247615" cy="2591094"/>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More common species which are threatened by animals up the food chain may thrive in higher HFI locations. However, this may lead to adverse affects including overpopulation.</a:t>
            </a:r>
          </a:p>
        </p:txBody>
      </p:sp>
      <p:sp>
        <p:nvSpPr>
          <p:cNvPr id="10" name="TextBox 10">
            <a:extLst>
              <a:ext uri="{FF2B5EF4-FFF2-40B4-BE49-F238E27FC236}">
                <a16:creationId xmlns:a16="http://schemas.microsoft.com/office/drawing/2014/main" id="{2F337866-D5E4-C252-2F04-30D95074D7C3}"/>
              </a:ext>
            </a:extLst>
          </p:cNvPr>
          <p:cNvSpPr txBox="1"/>
          <p:nvPr/>
        </p:nvSpPr>
        <p:spPr>
          <a:xfrm>
            <a:off x="12620031" y="6032695"/>
            <a:ext cx="4248000" cy="2962991"/>
          </a:xfrm>
          <a:prstGeom prst="rect">
            <a:avLst/>
          </a:prstGeom>
        </p:spPr>
        <p:txBody>
          <a:bodyPr lIns="0" tIns="0" rIns="0" bIns="0" rtlCol="0" anchor="t">
            <a:spAutoFit/>
          </a:bodyPr>
          <a:lstStyle/>
          <a:p>
            <a:pPr algn="ctr">
              <a:lnSpc>
                <a:spcPts val="2940"/>
              </a:lnSpc>
              <a:spcBef>
                <a:spcPct val="0"/>
              </a:spcBef>
            </a:pPr>
            <a:r>
              <a:rPr lang="en-US" sz="2100" dirty="0">
                <a:solidFill>
                  <a:srgbClr val="FFFFFF"/>
                </a:solidFill>
                <a:latin typeface="Garet"/>
                <a:ea typeface="Garet"/>
                <a:cs typeface="Garet"/>
                <a:sym typeface="Garet"/>
              </a:rPr>
              <a:t>Model on other species (predators or endangered) to see if they are closer or further away from humans, add covariates to improve the overall fit of the model, and conduct more research on data centers.</a:t>
            </a:r>
          </a:p>
        </p:txBody>
      </p:sp>
      <p:sp>
        <p:nvSpPr>
          <p:cNvPr id="14" name="TextBox 14">
            <a:extLst>
              <a:ext uri="{FF2B5EF4-FFF2-40B4-BE49-F238E27FC236}">
                <a16:creationId xmlns:a16="http://schemas.microsoft.com/office/drawing/2014/main" id="{F8DE1161-B5E0-5A5F-021A-AC9D745E6A2F}"/>
              </a:ext>
            </a:extLst>
          </p:cNvPr>
          <p:cNvSpPr txBox="1"/>
          <p:nvPr/>
        </p:nvSpPr>
        <p:spPr>
          <a:xfrm>
            <a:off x="1420407" y="6015697"/>
            <a:ext cx="4247615" cy="3334887"/>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Areas with increased development typically deter predators of our species, which make it a promising habitat for breeding. Many of these areas also provide convenient access to key resources including water and food.</a:t>
            </a:r>
          </a:p>
        </p:txBody>
      </p:sp>
    </p:spTree>
    <p:extLst>
      <p:ext uri="{BB962C8B-B14F-4D97-AF65-F5344CB8AC3E}">
        <p14:creationId xmlns:p14="http://schemas.microsoft.com/office/powerpoint/2010/main" val="2113784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a:extLst>
            <a:ext uri="{FF2B5EF4-FFF2-40B4-BE49-F238E27FC236}">
              <a16:creationId xmlns:a16="http://schemas.microsoft.com/office/drawing/2014/main" id="{5CB6B588-1ACF-D021-9C43-A3DD819E3B1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C66E64-9B8F-20F0-DB7F-166DF067691E}"/>
              </a:ext>
            </a:extLst>
          </p:cNvPr>
          <p:cNvSpPr txBox="1"/>
          <p:nvPr/>
        </p:nvSpPr>
        <p:spPr>
          <a:xfrm>
            <a:off x="5476523" y="1530543"/>
            <a:ext cx="7335202" cy="622935"/>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Garet"/>
                <a:ea typeface="Garet"/>
                <a:cs typeface="Garet"/>
                <a:sym typeface="Garet"/>
              </a:rPr>
              <a:t>DISCUSSION:</a:t>
            </a:r>
          </a:p>
        </p:txBody>
      </p:sp>
      <p:sp>
        <p:nvSpPr>
          <p:cNvPr id="3" name="TextBox 3">
            <a:extLst>
              <a:ext uri="{FF2B5EF4-FFF2-40B4-BE49-F238E27FC236}">
                <a16:creationId xmlns:a16="http://schemas.microsoft.com/office/drawing/2014/main" id="{3E8CD23F-3F95-98E8-E23E-5EE204C67A2C}"/>
              </a:ext>
            </a:extLst>
          </p:cNvPr>
          <p:cNvSpPr txBox="1"/>
          <p:nvPr/>
        </p:nvSpPr>
        <p:spPr>
          <a:xfrm>
            <a:off x="2869421" y="2153478"/>
            <a:ext cx="12549154" cy="1509709"/>
          </a:xfrm>
          <a:prstGeom prst="rect">
            <a:avLst/>
          </a:prstGeom>
        </p:spPr>
        <p:txBody>
          <a:bodyPr wrap="square" lIns="0" tIns="0" rIns="0" bIns="0" rtlCol="0" anchor="t">
            <a:spAutoFit/>
          </a:bodyPr>
          <a:lstStyle/>
          <a:p>
            <a:pPr algn="ctr">
              <a:lnSpc>
                <a:spcPts val="12238"/>
              </a:lnSpc>
              <a:spcBef>
                <a:spcPct val="0"/>
              </a:spcBef>
            </a:pPr>
            <a:r>
              <a:rPr lang="en-US" sz="8741" dirty="0">
                <a:solidFill>
                  <a:srgbClr val="FFFFFF"/>
                </a:solidFill>
                <a:latin typeface="Garet"/>
                <a:ea typeface="Garet"/>
                <a:cs typeface="Garet"/>
                <a:sym typeface="Garet"/>
              </a:rPr>
              <a:t>CAN WE DO BETTER?</a:t>
            </a:r>
          </a:p>
        </p:txBody>
      </p:sp>
      <p:sp>
        <p:nvSpPr>
          <p:cNvPr id="8" name="TextBox 9">
            <a:extLst>
              <a:ext uri="{FF2B5EF4-FFF2-40B4-BE49-F238E27FC236}">
                <a16:creationId xmlns:a16="http://schemas.microsoft.com/office/drawing/2014/main" id="{4B5A4BD3-9FB2-95C1-D6B1-B72333DD6D95}"/>
              </a:ext>
            </a:extLst>
          </p:cNvPr>
          <p:cNvSpPr txBox="1"/>
          <p:nvPr/>
        </p:nvSpPr>
        <p:spPr>
          <a:xfrm>
            <a:off x="1828800" y="4457700"/>
            <a:ext cx="4247615" cy="1103507"/>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solidFill>
                <a:latin typeface="Garet"/>
                <a:ea typeface="Garet"/>
                <a:cs typeface="Garet"/>
                <a:sym typeface="Garet"/>
              </a:rPr>
              <a:t>Quadrat tests on both models suggest there is room for improving the fit</a:t>
            </a:r>
          </a:p>
        </p:txBody>
      </p:sp>
      <p:sp>
        <p:nvSpPr>
          <p:cNvPr id="11" name="TextBox 9">
            <a:extLst>
              <a:ext uri="{FF2B5EF4-FFF2-40B4-BE49-F238E27FC236}">
                <a16:creationId xmlns:a16="http://schemas.microsoft.com/office/drawing/2014/main" id="{948B7323-436F-7447-FC51-0790E75CE2CD}"/>
              </a:ext>
            </a:extLst>
          </p:cNvPr>
          <p:cNvSpPr txBox="1"/>
          <p:nvPr/>
        </p:nvSpPr>
        <p:spPr>
          <a:xfrm>
            <a:off x="6858000" y="5753100"/>
            <a:ext cx="4247615" cy="1475404"/>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However, there is a tradeoff between using a more complex model for our species</a:t>
            </a:r>
          </a:p>
        </p:txBody>
      </p:sp>
      <p:sp>
        <p:nvSpPr>
          <p:cNvPr id="12" name="TextBox 9">
            <a:extLst>
              <a:ext uri="{FF2B5EF4-FFF2-40B4-BE49-F238E27FC236}">
                <a16:creationId xmlns:a16="http://schemas.microsoft.com/office/drawing/2014/main" id="{7B085AFC-5F3D-99D6-5AD0-ACEA9C4738EF}"/>
              </a:ext>
            </a:extLst>
          </p:cNvPr>
          <p:cNvSpPr txBox="1"/>
          <p:nvPr/>
        </p:nvSpPr>
        <p:spPr>
          <a:xfrm>
            <a:off x="12115800" y="7228504"/>
            <a:ext cx="4247615" cy="2219197"/>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If we want to understand the individual covariate effects and showcase our findings to stakeholders (like the government), simpler models are more actionable</a:t>
            </a:r>
          </a:p>
        </p:txBody>
      </p:sp>
    </p:spTree>
    <p:extLst>
      <p:ext uri="{BB962C8B-B14F-4D97-AF65-F5344CB8AC3E}">
        <p14:creationId xmlns:p14="http://schemas.microsoft.com/office/powerpoint/2010/main" val="2916696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a:extLst>
            <a:ext uri="{FF2B5EF4-FFF2-40B4-BE49-F238E27FC236}">
              <a16:creationId xmlns:a16="http://schemas.microsoft.com/office/drawing/2014/main" id="{9DF19912-9AC8-0B1F-707B-50B0B7B86C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2E02348-26D2-5F33-0D3C-A0D042D835DB}"/>
              </a:ext>
            </a:extLst>
          </p:cNvPr>
          <p:cNvSpPr txBox="1"/>
          <p:nvPr/>
        </p:nvSpPr>
        <p:spPr>
          <a:xfrm>
            <a:off x="5476523" y="1530543"/>
            <a:ext cx="7335202" cy="622935"/>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Garet"/>
                <a:ea typeface="Garet"/>
                <a:cs typeface="Garet"/>
                <a:sym typeface="Garet"/>
              </a:rPr>
              <a:t>DISCUSSION:</a:t>
            </a:r>
          </a:p>
        </p:txBody>
      </p:sp>
      <p:sp>
        <p:nvSpPr>
          <p:cNvPr id="3" name="TextBox 3">
            <a:extLst>
              <a:ext uri="{FF2B5EF4-FFF2-40B4-BE49-F238E27FC236}">
                <a16:creationId xmlns:a16="http://schemas.microsoft.com/office/drawing/2014/main" id="{D99E2272-31FD-2DBD-014F-B2BB12F22CF6}"/>
              </a:ext>
            </a:extLst>
          </p:cNvPr>
          <p:cNvSpPr txBox="1"/>
          <p:nvPr/>
        </p:nvSpPr>
        <p:spPr>
          <a:xfrm>
            <a:off x="2869421" y="2153478"/>
            <a:ext cx="12549154" cy="1509709"/>
          </a:xfrm>
          <a:prstGeom prst="rect">
            <a:avLst/>
          </a:prstGeom>
        </p:spPr>
        <p:txBody>
          <a:bodyPr wrap="square" lIns="0" tIns="0" rIns="0" bIns="0" rtlCol="0" anchor="t">
            <a:spAutoFit/>
          </a:bodyPr>
          <a:lstStyle/>
          <a:p>
            <a:pPr algn="ctr">
              <a:lnSpc>
                <a:spcPts val="12238"/>
              </a:lnSpc>
              <a:spcBef>
                <a:spcPct val="0"/>
              </a:spcBef>
            </a:pPr>
            <a:r>
              <a:rPr lang="en-US" sz="8741" dirty="0">
                <a:solidFill>
                  <a:srgbClr val="FFFFFF"/>
                </a:solidFill>
                <a:latin typeface="Garet"/>
                <a:ea typeface="Garet"/>
                <a:cs typeface="Garet"/>
                <a:sym typeface="Garet"/>
              </a:rPr>
              <a:t>CAN WE DO BETTER?</a:t>
            </a:r>
          </a:p>
        </p:txBody>
      </p:sp>
      <p:sp>
        <p:nvSpPr>
          <p:cNvPr id="8" name="TextBox 9">
            <a:extLst>
              <a:ext uri="{FF2B5EF4-FFF2-40B4-BE49-F238E27FC236}">
                <a16:creationId xmlns:a16="http://schemas.microsoft.com/office/drawing/2014/main" id="{26F7B72A-5407-FFA8-0056-AE77506B342D}"/>
              </a:ext>
            </a:extLst>
          </p:cNvPr>
          <p:cNvSpPr txBox="1"/>
          <p:nvPr/>
        </p:nvSpPr>
        <p:spPr>
          <a:xfrm>
            <a:off x="1828800" y="4457700"/>
            <a:ext cx="4247615" cy="1103507"/>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Quadrat tests on both models suggest there is room for improving the fit</a:t>
            </a:r>
          </a:p>
        </p:txBody>
      </p:sp>
      <p:sp>
        <p:nvSpPr>
          <p:cNvPr id="11" name="TextBox 9">
            <a:extLst>
              <a:ext uri="{FF2B5EF4-FFF2-40B4-BE49-F238E27FC236}">
                <a16:creationId xmlns:a16="http://schemas.microsoft.com/office/drawing/2014/main" id="{D193E3E3-5D7D-07FE-77A1-A9BB87C46863}"/>
              </a:ext>
            </a:extLst>
          </p:cNvPr>
          <p:cNvSpPr txBox="1"/>
          <p:nvPr/>
        </p:nvSpPr>
        <p:spPr>
          <a:xfrm>
            <a:off x="6858000" y="5753100"/>
            <a:ext cx="4247615" cy="1475404"/>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solidFill>
                <a:latin typeface="Garet"/>
                <a:ea typeface="Garet"/>
                <a:cs typeface="Garet"/>
                <a:sym typeface="Garet"/>
              </a:rPr>
              <a:t>However, there is a tradeoff between using a more complex model for our species</a:t>
            </a:r>
          </a:p>
        </p:txBody>
      </p:sp>
      <p:sp>
        <p:nvSpPr>
          <p:cNvPr id="12" name="TextBox 9">
            <a:extLst>
              <a:ext uri="{FF2B5EF4-FFF2-40B4-BE49-F238E27FC236}">
                <a16:creationId xmlns:a16="http://schemas.microsoft.com/office/drawing/2014/main" id="{CC5EA305-70A6-B197-820B-CFF1C09E69E3}"/>
              </a:ext>
            </a:extLst>
          </p:cNvPr>
          <p:cNvSpPr txBox="1"/>
          <p:nvPr/>
        </p:nvSpPr>
        <p:spPr>
          <a:xfrm>
            <a:off x="12115800" y="7228504"/>
            <a:ext cx="4247615" cy="2219197"/>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If we want to understand the individual covariate effects and showcase our findings to stakeholders (like the government), simpler models are more actionable</a:t>
            </a:r>
          </a:p>
        </p:txBody>
      </p:sp>
    </p:spTree>
    <p:extLst>
      <p:ext uri="{BB962C8B-B14F-4D97-AF65-F5344CB8AC3E}">
        <p14:creationId xmlns:p14="http://schemas.microsoft.com/office/powerpoint/2010/main" val="4095011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a:extLst>
            <a:ext uri="{FF2B5EF4-FFF2-40B4-BE49-F238E27FC236}">
              <a16:creationId xmlns:a16="http://schemas.microsoft.com/office/drawing/2014/main" id="{1B270E65-A0D5-E094-4140-E18D9A41285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6F384FD-2309-E60E-DFFB-EB940F063090}"/>
              </a:ext>
            </a:extLst>
          </p:cNvPr>
          <p:cNvSpPr txBox="1"/>
          <p:nvPr/>
        </p:nvSpPr>
        <p:spPr>
          <a:xfrm>
            <a:off x="5476523" y="1530543"/>
            <a:ext cx="7335202" cy="622935"/>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Garet"/>
                <a:ea typeface="Garet"/>
                <a:cs typeface="Garet"/>
                <a:sym typeface="Garet"/>
              </a:rPr>
              <a:t>DISCUSSION:</a:t>
            </a:r>
          </a:p>
        </p:txBody>
      </p:sp>
      <p:sp>
        <p:nvSpPr>
          <p:cNvPr id="3" name="TextBox 3">
            <a:extLst>
              <a:ext uri="{FF2B5EF4-FFF2-40B4-BE49-F238E27FC236}">
                <a16:creationId xmlns:a16="http://schemas.microsoft.com/office/drawing/2014/main" id="{BCF890E7-5092-7449-4607-562D00D1DA04}"/>
              </a:ext>
            </a:extLst>
          </p:cNvPr>
          <p:cNvSpPr txBox="1"/>
          <p:nvPr/>
        </p:nvSpPr>
        <p:spPr>
          <a:xfrm>
            <a:off x="2869421" y="2153478"/>
            <a:ext cx="12549154" cy="1509709"/>
          </a:xfrm>
          <a:prstGeom prst="rect">
            <a:avLst/>
          </a:prstGeom>
        </p:spPr>
        <p:txBody>
          <a:bodyPr wrap="square" lIns="0" tIns="0" rIns="0" bIns="0" rtlCol="0" anchor="t">
            <a:spAutoFit/>
          </a:bodyPr>
          <a:lstStyle/>
          <a:p>
            <a:pPr algn="ctr">
              <a:lnSpc>
                <a:spcPts val="12238"/>
              </a:lnSpc>
              <a:spcBef>
                <a:spcPct val="0"/>
              </a:spcBef>
            </a:pPr>
            <a:r>
              <a:rPr lang="en-US" sz="8741" dirty="0">
                <a:solidFill>
                  <a:srgbClr val="FFFFFF"/>
                </a:solidFill>
                <a:latin typeface="Garet"/>
                <a:ea typeface="Garet"/>
                <a:cs typeface="Garet"/>
                <a:sym typeface="Garet"/>
              </a:rPr>
              <a:t>CAN WE DO BETTER?</a:t>
            </a:r>
          </a:p>
        </p:txBody>
      </p:sp>
      <p:sp>
        <p:nvSpPr>
          <p:cNvPr id="8" name="TextBox 9">
            <a:extLst>
              <a:ext uri="{FF2B5EF4-FFF2-40B4-BE49-F238E27FC236}">
                <a16:creationId xmlns:a16="http://schemas.microsoft.com/office/drawing/2014/main" id="{E46C84CF-5B6A-175A-18CE-E472EC2DBF10}"/>
              </a:ext>
            </a:extLst>
          </p:cNvPr>
          <p:cNvSpPr txBox="1"/>
          <p:nvPr/>
        </p:nvSpPr>
        <p:spPr>
          <a:xfrm>
            <a:off x="1828800" y="4457700"/>
            <a:ext cx="4247615" cy="1103507"/>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Quadrat tests on both models suggest there is room for improving the fit</a:t>
            </a:r>
          </a:p>
        </p:txBody>
      </p:sp>
      <p:sp>
        <p:nvSpPr>
          <p:cNvPr id="11" name="TextBox 9">
            <a:extLst>
              <a:ext uri="{FF2B5EF4-FFF2-40B4-BE49-F238E27FC236}">
                <a16:creationId xmlns:a16="http://schemas.microsoft.com/office/drawing/2014/main" id="{996B3B92-E0D6-4854-B542-2B8AA92E439C}"/>
              </a:ext>
            </a:extLst>
          </p:cNvPr>
          <p:cNvSpPr txBox="1"/>
          <p:nvPr/>
        </p:nvSpPr>
        <p:spPr>
          <a:xfrm>
            <a:off x="6858000" y="5753100"/>
            <a:ext cx="4247615" cy="1475404"/>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alpha val="10000"/>
                  </a:srgbClr>
                </a:solidFill>
                <a:latin typeface="Garet"/>
                <a:ea typeface="Garet"/>
                <a:cs typeface="Garet"/>
                <a:sym typeface="Garet"/>
              </a:rPr>
              <a:t>However, there is a tradeoff between using a more complex model for our species</a:t>
            </a:r>
          </a:p>
        </p:txBody>
      </p:sp>
      <p:sp>
        <p:nvSpPr>
          <p:cNvPr id="12" name="TextBox 9">
            <a:extLst>
              <a:ext uri="{FF2B5EF4-FFF2-40B4-BE49-F238E27FC236}">
                <a16:creationId xmlns:a16="http://schemas.microsoft.com/office/drawing/2014/main" id="{AA9035E8-CCD4-18CD-E3D4-840FD54A99D4}"/>
              </a:ext>
            </a:extLst>
          </p:cNvPr>
          <p:cNvSpPr txBox="1"/>
          <p:nvPr/>
        </p:nvSpPr>
        <p:spPr>
          <a:xfrm>
            <a:off x="12115800" y="7228504"/>
            <a:ext cx="4247615" cy="2219197"/>
          </a:xfrm>
          <a:prstGeom prst="rect">
            <a:avLst/>
          </a:prstGeom>
        </p:spPr>
        <p:txBody>
          <a:bodyPr wrap="square" lIns="0" tIns="0" rIns="0" bIns="0" rtlCol="0" anchor="t">
            <a:spAutoFit/>
          </a:bodyPr>
          <a:lstStyle/>
          <a:p>
            <a:pPr algn="ctr">
              <a:lnSpc>
                <a:spcPts val="2940"/>
              </a:lnSpc>
              <a:spcBef>
                <a:spcPct val="0"/>
              </a:spcBef>
            </a:pPr>
            <a:r>
              <a:rPr lang="en-US" sz="2100" dirty="0">
                <a:solidFill>
                  <a:srgbClr val="FFFFFF"/>
                </a:solidFill>
                <a:latin typeface="Garet"/>
                <a:ea typeface="Garet"/>
                <a:cs typeface="Garet"/>
                <a:sym typeface="Garet"/>
              </a:rPr>
              <a:t>If we want to understand the individual covariate effects and showcase our findings to stakeholders (like the government), simpler models are more actionable</a:t>
            </a:r>
          </a:p>
        </p:txBody>
      </p:sp>
    </p:spTree>
    <p:extLst>
      <p:ext uri="{BB962C8B-B14F-4D97-AF65-F5344CB8AC3E}">
        <p14:creationId xmlns:p14="http://schemas.microsoft.com/office/powerpoint/2010/main" val="4164893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C3846A2F-D4A0-0B6D-025C-908375BDA4F5}"/>
            </a:ext>
          </a:extLst>
        </p:cNvPr>
        <p:cNvGrpSpPr/>
        <p:nvPr/>
      </p:nvGrpSpPr>
      <p:grpSpPr>
        <a:xfrm>
          <a:off x="0" y="0"/>
          <a:ext cx="0" cy="0"/>
          <a:chOff x="0" y="0"/>
          <a:chExt cx="0" cy="0"/>
        </a:xfrm>
      </p:grpSpPr>
      <p:sp>
        <p:nvSpPr>
          <p:cNvPr id="8" name="TextBox 2">
            <a:extLst>
              <a:ext uri="{FF2B5EF4-FFF2-40B4-BE49-F238E27FC236}">
                <a16:creationId xmlns:a16="http://schemas.microsoft.com/office/drawing/2014/main" id="{471D59BF-AFA2-8944-4515-47486C2743D0}"/>
              </a:ext>
            </a:extLst>
          </p:cNvPr>
          <p:cNvSpPr txBox="1"/>
          <p:nvPr/>
        </p:nvSpPr>
        <p:spPr>
          <a:xfrm>
            <a:off x="606552" y="3086100"/>
            <a:ext cx="7335202" cy="734817"/>
          </a:xfrm>
          <a:prstGeom prst="rect">
            <a:avLst/>
          </a:prstGeom>
        </p:spPr>
        <p:txBody>
          <a:bodyPr lIns="0" tIns="0" rIns="0" bIns="0" rtlCol="0" anchor="t">
            <a:spAutoFit/>
          </a:bodyPr>
          <a:lstStyle/>
          <a:p>
            <a:pPr>
              <a:lnSpc>
                <a:spcPts val="5040"/>
              </a:lnSpc>
              <a:spcBef>
                <a:spcPct val="0"/>
              </a:spcBef>
            </a:pPr>
            <a:r>
              <a:rPr lang="en-US" sz="6600" dirty="0">
                <a:solidFill>
                  <a:srgbClr val="3C5162"/>
                </a:solidFill>
                <a:latin typeface="Garet Bold" panose="020B0604020202020204" charset="0"/>
                <a:ea typeface="Garet"/>
                <a:cs typeface="Garet"/>
                <a:sym typeface="Garet"/>
              </a:rPr>
              <a:t>References</a:t>
            </a:r>
          </a:p>
        </p:txBody>
      </p:sp>
      <p:sp>
        <p:nvSpPr>
          <p:cNvPr id="12" name="TextBox 11">
            <a:extLst>
              <a:ext uri="{FF2B5EF4-FFF2-40B4-BE49-F238E27FC236}">
                <a16:creationId xmlns:a16="http://schemas.microsoft.com/office/drawing/2014/main" id="{FCB9AC76-CB94-EB07-E4F9-51452827053D}"/>
              </a:ext>
            </a:extLst>
          </p:cNvPr>
          <p:cNvSpPr txBox="1"/>
          <p:nvPr/>
        </p:nvSpPr>
        <p:spPr>
          <a:xfrm>
            <a:off x="606552" y="3834594"/>
            <a:ext cx="14935200" cy="5262979"/>
          </a:xfrm>
          <a:prstGeom prst="rect">
            <a:avLst/>
          </a:prstGeom>
          <a:noFill/>
        </p:spPr>
        <p:txBody>
          <a:bodyPr wrap="square">
            <a:spAutoFit/>
          </a:bodyPr>
          <a:lstStyle/>
          <a:p>
            <a:r>
              <a:rPr lang="en-CA" dirty="0">
                <a:solidFill>
                  <a:srgbClr val="3C5162"/>
                </a:solidFill>
                <a:latin typeface="Garet" panose="020B0604020202020204" charset="0"/>
              </a:rPr>
              <a:t>GBIF. (n.d.). Global Biodiversity Information Facility. Retrieved April 22, 2025, from https://www.gbif.org/</a:t>
            </a:r>
          </a:p>
          <a:p>
            <a:r>
              <a:rPr lang="en-CA" dirty="0">
                <a:solidFill>
                  <a:srgbClr val="3C5162"/>
                </a:solidFill>
                <a:latin typeface="Garet" panose="020B0604020202020204" charset="0"/>
              </a:rPr>
              <a:t>Wildlife Conservation Society. (n.d.). 20 years of the Human Footprint – Open source data access. Retrieved April 22, 2025, from </a:t>
            </a:r>
            <a:r>
              <a:rPr lang="en-CA" dirty="0">
                <a:solidFill>
                  <a:srgbClr val="3C5162"/>
                </a:solidFill>
                <a:latin typeface="Garet" panose="020B0604020202020204" charset="0"/>
                <a:hlinkClick r:id="rId2"/>
              </a:rPr>
              <a:t>https://wcshumanfootprint.org/data-access</a:t>
            </a:r>
            <a:endParaRPr lang="en-CA" dirty="0">
              <a:solidFill>
                <a:srgbClr val="3C5162"/>
              </a:solidFill>
              <a:latin typeface="Garet" panose="020B0604020202020204" charset="0"/>
            </a:endParaRPr>
          </a:p>
          <a:p>
            <a:endParaRPr lang="en-CA" dirty="0">
              <a:solidFill>
                <a:srgbClr val="3C5162"/>
              </a:solidFill>
              <a:latin typeface="Garet" panose="020B0604020202020204" charset="0"/>
            </a:endParaRPr>
          </a:p>
          <a:p>
            <a:r>
              <a:rPr lang="en-CA" dirty="0">
                <a:solidFill>
                  <a:srgbClr val="3C5162"/>
                </a:solidFill>
                <a:latin typeface="Garet" panose="020B0604020202020204" charset="0"/>
              </a:rPr>
              <a:t>Pacific Wild. (n.d.). Pacific Salmon Species Spotlight. Retrieved April 22, 2025, from </a:t>
            </a:r>
            <a:r>
              <a:rPr lang="en-CA" dirty="0">
                <a:solidFill>
                  <a:srgbClr val="3C5162"/>
                </a:solidFill>
                <a:latin typeface="Garet" panose="020B0604020202020204" charset="0"/>
                <a:hlinkClick r:id="rId3"/>
              </a:rPr>
              <a:t>https://pacificwild.org/pacific-salmon-species-spotlight/</a:t>
            </a:r>
            <a:endParaRPr lang="en-CA" dirty="0">
              <a:solidFill>
                <a:srgbClr val="3C5162"/>
              </a:solidFill>
              <a:latin typeface="Garet" panose="020B0604020202020204" charset="0"/>
            </a:endParaRPr>
          </a:p>
          <a:p>
            <a:endParaRPr lang="en-CA" dirty="0">
              <a:solidFill>
                <a:srgbClr val="3C5162"/>
              </a:solidFill>
              <a:latin typeface="Garet" panose="020B0604020202020204" charset="0"/>
            </a:endParaRPr>
          </a:p>
          <a:p>
            <a:r>
              <a:rPr lang="en-CA" dirty="0">
                <a:solidFill>
                  <a:srgbClr val="3C5162"/>
                </a:solidFill>
                <a:latin typeface="Garet" panose="020B0604020202020204" charset="0"/>
              </a:rPr>
              <a:t>Fisheries and Oceans Canada. (n.d.). Information about Pacific salmon | Pacific Region. Retrieved April 22, 2025, from </a:t>
            </a:r>
            <a:r>
              <a:rPr lang="en-CA" dirty="0">
                <a:solidFill>
                  <a:srgbClr val="3C5162"/>
                </a:solidFill>
                <a:latin typeface="Garet" panose="020B0604020202020204" charset="0"/>
                <a:hlinkClick r:id="rId4"/>
              </a:rPr>
              <a:t>https://www.pac.dfo-mpo.gc.ca/fm-gp/salmon-saumon/facts-infos-eng.html</a:t>
            </a:r>
            <a:endParaRPr lang="en-CA" dirty="0">
              <a:solidFill>
                <a:srgbClr val="3C5162"/>
              </a:solidFill>
              <a:latin typeface="Garet" panose="020B0604020202020204" charset="0"/>
            </a:endParaRPr>
          </a:p>
          <a:p>
            <a:endParaRPr lang="en-CA" dirty="0">
              <a:solidFill>
                <a:srgbClr val="3C5162"/>
              </a:solidFill>
              <a:latin typeface="Garet" panose="020B0604020202020204" charset="0"/>
            </a:endParaRPr>
          </a:p>
          <a:p>
            <a:r>
              <a:rPr lang="en-CA" dirty="0">
                <a:solidFill>
                  <a:srgbClr val="3C5162"/>
                </a:solidFill>
                <a:latin typeface="Garet" panose="020B0604020202020204" charset="0"/>
              </a:rPr>
              <a:t>Monserrate, S. G. (2022). The Staggering Ecological Impacts of Computation and the Cloud. The MIT Press Reader. Retrieved April 22, 2025, from </a:t>
            </a:r>
            <a:r>
              <a:rPr lang="en-CA" dirty="0">
                <a:solidFill>
                  <a:srgbClr val="3C5162"/>
                </a:solidFill>
                <a:latin typeface="Garet" panose="020B0604020202020204" charset="0"/>
                <a:hlinkClick r:id="rId5"/>
              </a:rPr>
              <a:t>https://thereader.mitpress.mit.edu/the-staggering-ecological-impacts-of-computation-and-the-cloud/</a:t>
            </a:r>
            <a:endParaRPr lang="en-CA" dirty="0">
              <a:solidFill>
                <a:srgbClr val="3C5162"/>
              </a:solidFill>
              <a:latin typeface="Garet" panose="020B0604020202020204" charset="0"/>
            </a:endParaRPr>
          </a:p>
          <a:p>
            <a:endParaRPr lang="en-CA" dirty="0">
              <a:solidFill>
                <a:srgbClr val="3C5162"/>
              </a:solidFill>
              <a:latin typeface="Garet" panose="020B0604020202020204" charset="0"/>
            </a:endParaRPr>
          </a:p>
          <a:p>
            <a:r>
              <a:rPr lang="en-CA" dirty="0" err="1">
                <a:solidFill>
                  <a:srgbClr val="3C5162"/>
                </a:solidFill>
                <a:latin typeface="Garet" panose="020B0604020202020204" charset="0"/>
              </a:rPr>
              <a:t>Baxtel</a:t>
            </a:r>
            <a:r>
              <a:rPr lang="en-CA" dirty="0">
                <a:solidFill>
                  <a:srgbClr val="3C5162"/>
                </a:solidFill>
                <a:latin typeface="Garet" panose="020B0604020202020204" charset="0"/>
              </a:rPr>
              <a:t>. (n.d.). British Columbia Data Centers &amp; Colocation. Retrieved April 22, 2025, from </a:t>
            </a:r>
            <a:r>
              <a:rPr lang="en-CA" dirty="0">
                <a:solidFill>
                  <a:srgbClr val="3C5162"/>
                </a:solidFill>
                <a:latin typeface="Garet" panose="020B0604020202020204" charset="0"/>
                <a:hlinkClick r:id="rId6"/>
              </a:rPr>
              <a:t>https://baxtel.com/data-center/british-columbia</a:t>
            </a:r>
            <a:endParaRPr lang="en-CA" dirty="0">
              <a:solidFill>
                <a:srgbClr val="3C5162"/>
              </a:solidFill>
              <a:latin typeface="Garet" panose="020B0604020202020204" charset="0"/>
            </a:endParaRPr>
          </a:p>
          <a:p>
            <a:endParaRPr lang="en-CA" dirty="0">
              <a:solidFill>
                <a:srgbClr val="3C5162"/>
              </a:solidFill>
              <a:latin typeface="Garet" panose="020B0604020202020204" charset="0"/>
            </a:endParaRPr>
          </a:p>
          <a:p>
            <a:r>
              <a:rPr lang="en-CA" dirty="0">
                <a:solidFill>
                  <a:srgbClr val="3C5162"/>
                </a:solidFill>
                <a:latin typeface="Garet" panose="020B0604020202020204" charset="0"/>
              </a:rPr>
              <a:t>Data Center Map. (n.d.). Canada Data Centers. Retrieved April 22, 2025, from </a:t>
            </a:r>
            <a:r>
              <a:rPr lang="en-CA" dirty="0">
                <a:solidFill>
                  <a:srgbClr val="3C5162"/>
                </a:solidFill>
                <a:latin typeface="Garet" panose="020B0604020202020204" charset="0"/>
                <a:hlinkClick r:id="rId7"/>
              </a:rPr>
              <a:t>https://www.datacentermap.com/canada/</a:t>
            </a:r>
            <a:endParaRPr lang="en-CA" dirty="0">
              <a:solidFill>
                <a:srgbClr val="3C5162"/>
              </a:solidFill>
              <a:latin typeface="Garet" panose="020B0604020202020204" charset="0"/>
            </a:endParaRPr>
          </a:p>
          <a:p>
            <a:endParaRPr lang="en-CA" sz="1200" dirty="0"/>
          </a:p>
        </p:txBody>
      </p:sp>
    </p:spTree>
    <p:extLst>
      <p:ext uri="{BB962C8B-B14F-4D97-AF65-F5344CB8AC3E}">
        <p14:creationId xmlns:p14="http://schemas.microsoft.com/office/powerpoint/2010/main" val="1713338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CA"/>
          </a:p>
        </p:txBody>
      </p:sp>
      <p:sp>
        <p:nvSpPr>
          <p:cNvPr id="3" name="AutoShape 3"/>
          <p:cNvSpPr/>
          <p:nvPr/>
        </p:nvSpPr>
        <p:spPr>
          <a:xfrm flipV="1">
            <a:off x="7729173" y="3045"/>
            <a:ext cx="8554596" cy="10287000"/>
          </a:xfrm>
          <a:prstGeom prst="line">
            <a:avLst/>
          </a:prstGeom>
          <a:ln w="9525" cap="flat">
            <a:solidFill>
              <a:srgbClr val="FFFFFF"/>
            </a:solidFill>
            <a:prstDash val="solid"/>
            <a:headEnd type="none" w="sm" len="sm"/>
            <a:tailEnd type="none" w="sm" len="sm"/>
          </a:ln>
        </p:spPr>
        <p:txBody>
          <a:bodyPr/>
          <a:lstStyle/>
          <a:p>
            <a:endParaRPr lang="en-CA"/>
          </a:p>
        </p:txBody>
      </p:sp>
      <p:sp>
        <p:nvSpPr>
          <p:cNvPr id="4" name="TextBox 4"/>
          <p:cNvSpPr txBox="1"/>
          <p:nvPr/>
        </p:nvSpPr>
        <p:spPr>
          <a:xfrm>
            <a:off x="2580512" y="4114890"/>
            <a:ext cx="13126977" cy="2022571"/>
          </a:xfrm>
          <a:prstGeom prst="rect">
            <a:avLst/>
          </a:prstGeom>
        </p:spPr>
        <p:txBody>
          <a:bodyPr lIns="0" tIns="0" rIns="0" bIns="0" rtlCol="0" anchor="t">
            <a:spAutoFit/>
          </a:bodyPr>
          <a:lstStyle/>
          <a:p>
            <a:pPr algn="ctr">
              <a:lnSpc>
                <a:spcPts val="16619"/>
              </a:lnSpc>
              <a:spcBef>
                <a:spcPct val="0"/>
              </a:spcBef>
            </a:pPr>
            <a:r>
              <a:rPr lang="en-US" sz="11871">
                <a:solidFill>
                  <a:srgbClr val="FFFFFF"/>
                </a:solidFill>
                <a:latin typeface="Garet"/>
                <a:ea typeface="Garet"/>
                <a:cs typeface="Garet"/>
                <a:sym typeface="Garet"/>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p:cNvGrpSpPr/>
        <p:nvPr/>
      </p:nvGrpSpPr>
      <p:grpSpPr>
        <a:xfrm>
          <a:off x="0" y="0"/>
          <a:ext cx="0" cy="0"/>
          <a:chOff x="0" y="0"/>
          <a:chExt cx="0" cy="0"/>
        </a:xfrm>
      </p:grpSpPr>
      <p:pic>
        <p:nvPicPr>
          <p:cNvPr id="21" name="Picture 20" descr="A long shot of a green field&#10;&#10;AI-generated content may be incorrect.">
            <a:extLst>
              <a:ext uri="{FF2B5EF4-FFF2-40B4-BE49-F238E27FC236}">
                <a16:creationId xmlns:a16="http://schemas.microsoft.com/office/drawing/2014/main" id="{0FAB576A-FD63-CDB0-D9A9-282C9B9E8E2A}"/>
              </a:ext>
            </a:extLst>
          </p:cNvPr>
          <p:cNvPicPr>
            <a:picLocks noChangeAspect="1"/>
          </p:cNvPicPr>
          <p:nvPr/>
        </p:nvPicPr>
        <p:blipFill>
          <a:blip r:embed="rId2">
            <a:alphaModFix amt="95000"/>
            <a:extLst>
              <a:ext uri="{28A0092B-C50C-407E-A947-70E740481C1C}">
                <a14:useLocalDpi xmlns:a14="http://schemas.microsoft.com/office/drawing/2010/main" val="0"/>
              </a:ext>
            </a:extLst>
          </a:blip>
          <a:srcRect l="19869" r="20189"/>
          <a:stretch/>
        </p:blipFill>
        <p:spPr>
          <a:xfrm>
            <a:off x="1168135" y="6230112"/>
            <a:ext cx="4568658" cy="4700071"/>
          </a:xfrm>
          <a:prstGeom prst="rect">
            <a:avLst/>
          </a:prstGeom>
        </p:spPr>
      </p:pic>
      <p:pic>
        <p:nvPicPr>
          <p:cNvPr id="14" name="Picture 13" descr="A school of fish swimming in water&#10;&#10;AI-generated content may be incorrect.">
            <a:extLst>
              <a:ext uri="{FF2B5EF4-FFF2-40B4-BE49-F238E27FC236}">
                <a16:creationId xmlns:a16="http://schemas.microsoft.com/office/drawing/2014/main" id="{49F78A46-FD5A-8523-7EC4-7FFABA2A2D1F}"/>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l="22994" r="22189" b="18494"/>
          <a:stretch/>
        </p:blipFill>
        <p:spPr>
          <a:xfrm>
            <a:off x="6859669" y="-116093"/>
            <a:ext cx="4568659" cy="4743504"/>
          </a:xfrm>
          <a:prstGeom prst="rect">
            <a:avLst/>
          </a:prstGeom>
        </p:spPr>
      </p:pic>
      <p:sp>
        <p:nvSpPr>
          <p:cNvPr id="8" name="TextBox 8"/>
          <p:cNvSpPr txBox="1"/>
          <p:nvPr/>
        </p:nvSpPr>
        <p:spPr>
          <a:xfrm>
            <a:off x="1028700" y="1219179"/>
            <a:ext cx="5028230" cy="555921"/>
          </a:xfrm>
          <a:prstGeom prst="rect">
            <a:avLst/>
          </a:prstGeom>
        </p:spPr>
        <p:txBody>
          <a:bodyPr lIns="0" tIns="0" rIns="0" bIns="0" rtlCol="0" anchor="t">
            <a:spAutoFit/>
          </a:bodyPr>
          <a:lstStyle/>
          <a:p>
            <a:pPr algn="ctr">
              <a:lnSpc>
                <a:spcPts val="4480"/>
              </a:lnSpc>
              <a:spcBef>
                <a:spcPct val="0"/>
              </a:spcBef>
            </a:pPr>
            <a:r>
              <a:rPr lang="en-US" sz="3200" b="1" dirty="0">
                <a:solidFill>
                  <a:srgbClr val="3C5162"/>
                </a:solidFill>
                <a:latin typeface="Garet"/>
                <a:ea typeface="Garet"/>
                <a:cs typeface="Garet"/>
                <a:sym typeface="Garet"/>
              </a:rPr>
              <a:t>THE PROBLEM</a:t>
            </a:r>
          </a:p>
        </p:txBody>
      </p:sp>
      <p:sp>
        <p:nvSpPr>
          <p:cNvPr id="9" name="TextBox 9"/>
          <p:cNvSpPr txBox="1"/>
          <p:nvPr/>
        </p:nvSpPr>
        <p:spPr>
          <a:xfrm>
            <a:off x="1028700" y="2020253"/>
            <a:ext cx="5028230" cy="3338735"/>
          </a:xfrm>
          <a:prstGeom prst="rect">
            <a:avLst/>
          </a:prstGeom>
        </p:spPr>
        <p:txBody>
          <a:bodyPr wrap="square" lIns="0" tIns="0" rIns="0" bIns="0" rtlCol="0" anchor="t">
            <a:spAutoFit/>
          </a:bodyPr>
          <a:lstStyle/>
          <a:p>
            <a:pPr algn="ctr">
              <a:lnSpc>
                <a:spcPts val="2940"/>
              </a:lnSpc>
            </a:pPr>
            <a:r>
              <a:rPr lang="en-US" sz="2200" b="0" i="0" dirty="0">
                <a:solidFill>
                  <a:srgbClr val="3C5162"/>
                </a:solidFill>
                <a:effectLst/>
                <a:latin typeface="Garet" panose="020B0604020202020204" charset="0"/>
              </a:rPr>
              <a:t>There is little to no research on the impacts of data centers on the environment, specifically when related to if and how they can affect various living organisms. We want to identify if data centers have some relationship with the spatial distributions of our chosen species.</a:t>
            </a:r>
            <a:endParaRPr lang="en-US" sz="2200" dirty="0">
              <a:solidFill>
                <a:srgbClr val="3C5162"/>
              </a:solidFill>
              <a:latin typeface="Garet" panose="020B0604020202020204" charset="0"/>
              <a:ea typeface="Garet"/>
              <a:cs typeface="Garet"/>
              <a:sym typeface="Garet"/>
            </a:endParaRPr>
          </a:p>
        </p:txBody>
      </p:sp>
      <p:sp>
        <p:nvSpPr>
          <p:cNvPr id="10" name="TextBox 10"/>
          <p:cNvSpPr txBox="1"/>
          <p:nvPr/>
        </p:nvSpPr>
        <p:spPr>
          <a:xfrm>
            <a:off x="6629885" y="5243513"/>
            <a:ext cx="5028230" cy="555921"/>
          </a:xfrm>
          <a:prstGeom prst="rect">
            <a:avLst/>
          </a:prstGeom>
        </p:spPr>
        <p:txBody>
          <a:bodyPr lIns="0" tIns="0" rIns="0" bIns="0" rtlCol="0" anchor="t">
            <a:spAutoFit/>
          </a:bodyPr>
          <a:lstStyle/>
          <a:p>
            <a:pPr algn="ctr">
              <a:lnSpc>
                <a:spcPts val="4480"/>
              </a:lnSpc>
              <a:spcBef>
                <a:spcPct val="0"/>
              </a:spcBef>
            </a:pPr>
            <a:r>
              <a:rPr lang="en-US" sz="3200" b="1" dirty="0">
                <a:solidFill>
                  <a:srgbClr val="3C5162">
                    <a:alpha val="10000"/>
                  </a:srgbClr>
                </a:solidFill>
                <a:latin typeface="Garet"/>
                <a:ea typeface="Garet"/>
                <a:cs typeface="Garet"/>
                <a:sym typeface="Garet"/>
              </a:rPr>
              <a:t>THE SPECIES</a:t>
            </a:r>
          </a:p>
        </p:txBody>
      </p:sp>
      <p:sp>
        <p:nvSpPr>
          <p:cNvPr id="11" name="TextBox 11"/>
          <p:cNvSpPr txBox="1"/>
          <p:nvPr/>
        </p:nvSpPr>
        <p:spPr>
          <a:xfrm>
            <a:off x="6629885" y="6044586"/>
            <a:ext cx="5028230" cy="3710631"/>
          </a:xfrm>
          <a:prstGeom prst="rect">
            <a:avLst/>
          </a:prstGeom>
        </p:spPr>
        <p:txBody>
          <a:bodyPr lIns="0" tIns="0" rIns="0" bIns="0" rtlCol="0" anchor="t">
            <a:spAutoFit/>
          </a:bodyPr>
          <a:lstStyle/>
          <a:p>
            <a:pPr algn="ctr">
              <a:lnSpc>
                <a:spcPts val="2940"/>
              </a:lnSpc>
            </a:pPr>
            <a:r>
              <a:rPr lang="en-US" sz="2200" b="0" i="0" dirty="0">
                <a:solidFill>
                  <a:srgbClr val="3C5162">
                    <a:alpha val="10000"/>
                  </a:srgbClr>
                </a:solidFill>
                <a:effectLst/>
                <a:latin typeface="Garet" panose="020B0604020202020204" charset="0"/>
              </a:rPr>
              <a:t>Data centers consume significant amounts of water and energy and can alter local ecosystems, so we chose species that are especially sensitive to these environmental changes. First, we selected </a:t>
            </a:r>
            <a:r>
              <a:rPr lang="en-US" sz="2200" b="1" dirty="0">
                <a:solidFill>
                  <a:srgbClr val="3C5162">
                    <a:alpha val="10000"/>
                  </a:srgbClr>
                </a:solidFill>
                <a:latin typeface="Garet" panose="020B0604020202020204" charset="0"/>
              </a:rPr>
              <a:t>S</a:t>
            </a:r>
            <a:r>
              <a:rPr lang="en-US" sz="2200" b="1" i="0" dirty="0">
                <a:solidFill>
                  <a:srgbClr val="3C5162">
                    <a:alpha val="10000"/>
                  </a:srgbClr>
                </a:solidFill>
                <a:effectLst/>
                <a:latin typeface="Garet" panose="020B0604020202020204" charset="0"/>
              </a:rPr>
              <a:t>almon</a:t>
            </a:r>
            <a:r>
              <a:rPr lang="en-US" sz="2200" b="0" i="0" dirty="0">
                <a:solidFill>
                  <a:srgbClr val="3C5162">
                    <a:alpha val="10000"/>
                  </a:srgbClr>
                </a:solidFill>
                <a:effectLst/>
                <a:latin typeface="Garet" panose="020B0604020202020204" charset="0"/>
              </a:rPr>
              <a:t>, a widespread fish native to British Columbia, and </a:t>
            </a:r>
            <a:r>
              <a:rPr lang="en-US" sz="2200" b="1" i="0" dirty="0">
                <a:solidFill>
                  <a:srgbClr val="3C5162">
                    <a:alpha val="10000"/>
                  </a:srgbClr>
                </a:solidFill>
                <a:effectLst/>
                <a:latin typeface="Garet" panose="020B0604020202020204" charset="0"/>
              </a:rPr>
              <a:t>the Canada Goose</a:t>
            </a:r>
            <a:r>
              <a:rPr lang="en-US" sz="2200" b="0" i="0" dirty="0">
                <a:solidFill>
                  <a:srgbClr val="3C5162">
                    <a:alpha val="10000"/>
                  </a:srgbClr>
                </a:solidFill>
                <a:effectLst/>
                <a:latin typeface="Garet" panose="020B0604020202020204" charset="0"/>
              </a:rPr>
              <a:t>, which inhabits areas along waterways.</a:t>
            </a:r>
            <a:endParaRPr lang="en-US" sz="2200" dirty="0">
              <a:solidFill>
                <a:srgbClr val="3C5162">
                  <a:alpha val="10000"/>
                </a:srgbClr>
              </a:solidFill>
              <a:latin typeface="Garet" panose="020B0604020202020204" charset="0"/>
              <a:ea typeface="Garet"/>
              <a:cs typeface="Garet"/>
              <a:sym typeface="Garet"/>
            </a:endParaRPr>
          </a:p>
        </p:txBody>
      </p:sp>
      <p:sp>
        <p:nvSpPr>
          <p:cNvPr id="12" name="TextBox 12"/>
          <p:cNvSpPr txBox="1"/>
          <p:nvPr/>
        </p:nvSpPr>
        <p:spPr>
          <a:xfrm>
            <a:off x="12231070" y="1219179"/>
            <a:ext cx="5028230" cy="555921"/>
          </a:xfrm>
          <a:prstGeom prst="rect">
            <a:avLst/>
          </a:prstGeom>
        </p:spPr>
        <p:txBody>
          <a:bodyPr lIns="0" tIns="0" rIns="0" bIns="0" rtlCol="0" anchor="t">
            <a:spAutoFit/>
          </a:bodyPr>
          <a:lstStyle/>
          <a:p>
            <a:pPr algn="ctr">
              <a:lnSpc>
                <a:spcPts val="4480"/>
              </a:lnSpc>
              <a:spcBef>
                <a:spcPct val="0"/>
              </a:spcBef>
            </a:pPr>
            <a:r>
              <a:rPr lang="en-US" sz="3200" b="1" dirty="0">
                <a:solidFill>
                  <a:srgbClr val="3C5162">
                    <a:alpha val="10000"/>
                  </a:srgbClr>
                </a:solidFill>
                <a:latin typeface="Garet"/>
                <a:ea typeface="Garet"/>
                <a:cs typeface="Garet"/>
                <a:sym typeface="Garet"/>
              </a:rPr>
              <a:t>THE GOAL</a:t>
            </a:r>
          </a:p>
        </p:txBody>
      </p:sp>
      <p:sp>
        <p:nvSpPr>
          <p:cNvPr id="13" name="TextBox 13"/>
          <p:cNvSpPr txBox="1"/>
          <p:nvPr/>
        </p:nvSpPr>
        <p:spPr>
          <a:xfrm>
            <a:off x="12231070" y="2020253"/>
            <a:ext cx="5294930" cy="3338735"/>
          </a:xfrm>
          <a:prstGeom prst="rect">
            <a:avLst/>
          </a:prstGeom>
        </p:spPr>
        <p:txBody>
          <a:bodyPr wrap="square" lIns="0" tIns="0" rIns="0" bIns="0" rtlCol="0" anchor="t">
            <a:spAutoFit/>
          </a:bodyPr>
          <a:lstStyle/>
          <a:p>
            <a:pPr algn="ctr">
              <a:lnSpc>
                <a:spcPts val="2940"/>
              </a:lnSpc>
            </a:pPr>
            <a:r>
              <a:rPr lang="en-US" sz="2200" b="0" i="0" dirty="0">
                <a:solidFill>
                  <a:srgbClr val="3C5162">
                    <a:alpha val="10000"/>
                  </a:srgbClr>
                </a:solidFill>
                <a:effectLst/>
                <a:latin typeface="Garet" panose="020B0604020202020204" charset="0"/>
              </a:rPr>
              <a:t>Using various spatial statistical techniques, we will examine how Salmon and Canada Goose distributions have shifted</a:t>
            </a:r>
            <a:r>
              <a:rPr lang="en-US" sz="2200" dirty="0">
                <a:solidFill>
                  <a:srgbClr val="3C5162">
                    <a:alpha val="10000"/>
                  </a:srgbClr>
                </a:solidFill>
                <a:latin typeface="Garet" panose="020B0604020202020204" charset="0"/>
              </a:rPr>
              <a:t> and </a:t>
            </a:r>
            <a:r>
              <a:rPr lang="en-US" sz="2200" b="0" i="0" dirty="0">
                <a:solidFill>
                  <a:srgbClr val="3C5162">
                    <a:alpha val="10000"/>
                  </a:srgbClr>
                </a:solidFill>
                <a:effectLst/>
                <a:latin typeface="Garet" panose="020B0604020202020204" charset="0"/>
              </a:rPr>
              <a:t>relate to environmental factors in the areas of British Columbia where most data centers have been built. Most of our analysis will be conducted in 2024.</a:t>
            </a:r>
            <a:endParaRPr lang="en-US" sz="2200" dirty="0">
              <a:solidFill>
                <a:srgbClr val="3C5162">
                  <a:alpha val="10000"/>
                </a:srgbClr>
              </a:solidFill>
              <a:latin typeface="Garet" panose="020B0604020202020204" charset="0"/>
              <a:ea typeface="Garet"/>
              <a:cs typeface="Garet"/>
              <a:sym typeface="Garet"/>
            </a:endParaRPr>
          </a:p>
        </p:txBody>
      </p:sp>
      <p:grpSp>
        <p:nvGrpSpPr>
          <p:cNvPr id="2" name="Group 4">
            <a:extLst>
              <a:ext uri="{FF2B5EF4-FFF2-40B4-BE49-F238E27FC236}">
                <a16:creationId xmlns:a16="http://schemas.microsoft.com/office/drawing/2014/main" id="{08D3E8C3-9974-606D-303E-330206AC5A41}"/>
              </a:ext>
            </a:extLst>
          </p:cNvPr>
          <p:cNvGrpSpPr/>
          <p:nvPr/>
        </p:nvGrpSpPr>
        <p:grpSpPr>
          <a:xfrm>
            <a:off x="13182600" y="5604141"/>
            <a:ext cx="4568657" cy="4873914"/>
            <a:chOff x="0" y="0"/>
            <a:chExt cx="707804" cy="755097"/>
          </a:xfrm>
        </p:grpSpPr>
        <p:sp>
          <p:nvSpPr>
            <p:cNvPr id="3" name="Freeform 5">
              <a:extLst>
                <a:ext uri="{FF2B5EF4-FFF2-40B4-BE49-F238E27FC236}">
                  <a16:creationId xmlns:a16="http://schemas.microsoft.com/office/drawing/2014/main" id="{BAB0DC3C-BAF2-4F9F-2898-F4CDD85F0C8C}"/>
                </a:ext>
              </a:extLst>
            </p:cNvPr>
            <p:cNvSpPr/>
            <p:nvPr/>
          </p:nvSpPr>
          <p:spPr>
            <a:xfrm>
              <a:off x="0" y="0"/>
              <a:ext cx="707804" cy="755097"/>
            </a:xfrm>
            <a:custGeom>
              <a:avLst/>
              <a:gdLst/>
              <a:ahLst/>
              <a:cxnLst/>
              <a:rect l="l" t="t" r="r" b="b"/>
              <a:pathLst>
                <a:path w="707804" h="755097">
                  <a:moveTo>
                    <a:pt x="0" y="0"/>
                  </a:moveTo>
                  <a:lnTo>
                    <a:pt x="707804" y="0"/>
                  </a:lnTo>
                  <a:lnTo>
                    <a:pt x="707804" y="755097"/>
                  </a:lnTo>
                  <a:lnTo>
                    <a:pt x="0" y="755097"/>
                  </a:lnTo>
                  <a:close/>
                </a:path>
              </a:pathLst>
            </a:custGeom>
            <a:blipFill>
              <a:blip r:embed="rId4">
                <a:alphaModFix amt="10000"/>
              </a:blip>
              <a:stretch>
                <a:fillRect l="-30061" r="-30061"/>
              </a:stretch>
            </a:blipFill>
          </p:spPr>
          <p:txBody>
            <a:bodyPr/>
            <a:lstStyle/>
            <a:p>
              <a:endParaRPr lang="en-CA">
                <a:solidFill>
                  <a:schemeClr val="tx1">
                    <a:alpha val="10000"/>
                  </a:schemeClr>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7DDB00BC-FC06-6BD6-E24A-C0B62B29E988}"/>
            </a:ext>
          </a:extLst>
        </p:cNvPr>
        <p:cNvGrpSpPr/>
        <p:nvPr/>
      </p:nvGrpSpPr>
      <p:grpSpPr>
        <a:xfrm>
          <a:off x="0" y="0"/>
          <a:ext cx="0" cy="0"/>
          <a:chOff x="0" y="0"/>
          <a:chExt cx="0" cy="0"/>
        </a:xfrm>
      </p:grpSpPr>
      <p:pic>
        <p:nvPicPr>
          <p:cNvPr id="21" name="Picture 20" descr="A long shot of a green field&#10;&#10;AI-generated content may be incorrect.">
            <a:extLst>
              <a:ext uri="{FF2B5EF4-FFF2-40B4-BE49-F238E27FC236}">
                <a16:creationId xmlns:a16="http://schemas.microsoft.com/office/drawing/2014/main" id="{BFC3E4C6-DE15-4104-CEDC-60A34F67E5AA}"/>
              </a:ext>
            </a:extLst>
          </p:cNvPr>
          <p:cNvPicPr>
            <a:picLocks noChangeAspect="1"/>
          </p:cNvPicPr>
          <p:nvPr/>
        </p:nvPicPr>
        <p:blipFill>
          <a:blip r:embed="rId2">
            <a:alphaModFix amt="10000"/>
            <a:extLst>
              <a:ext uri="{28A0092B-C50C-407E-A947-70E740481C1C}">
                <a14:useLocalDpi xmlns:a14="http://schemas.microsoft.com/office/drawing/2010/main" val="0"/>
              </a:ext>
            </a:extLst>
          </a:blip>
          <a:srcRect l="19869" r="20189"/>
          <a:stretch/>
        </p:blipFill>
        <p:spPr>
          <a:xfrm>
            <a:off x="1168135" y="6230112"/>
            <a:ext cx="4568658" cy="4700071"/>
          </a:xfrm>
          <a:prstGeom prst="rect">
            <a:avLst/>
          </a:prstGeom>
        </p:spPr>
      </p:pic>
      <p:pic>
        <p:nvPicPr>
          <p:cNvPr id="14" name="Picture 13" descr="A school of fish swimming in water&#10;&#10;AI-generated content may be incorrect.">
            <a:extLst>
              <a:ext uri="{FF2B5EF4-FFF2-40B4-BE49-F238E27FC236}">
                <a16:creationId xmlns:a16="http://schemas.microsoft.com/office/drawing/2014/main" id="{002B038F-CDD1-8BCE-E6E0-F5B0BB831B33}"/>
              </a:ext>
            </a:extLst>
          </p:cNvPr>
          <p:cNvPicPr>
            <a:picLocks noChangeAspect="1"/>
          </p:cNvPicPr>
          <p:nvPr/>
        </p:nvPicPr>
        <p:blipFill>
          <a:blip r:embed="rId3">
            <a:extLst>
              <a:ext uri="{28A0092B-C50C-407E-A947-70E740481C1C}">
                <a14:useLocalDpi xmlns:a14="http://schemas.microsoft.com/office/drawing/2010/main" val="0"/>
              </a:ext>
            </a:extLst>
          </a:blip>
          <a:srcRect l="22994" r="22189" b="18494"/>
          <a:stretch/>
        </p:blipFill>
        <p:spPr>
          <a:xfrm>
            <a:off x="6859669" y="-116093"/>
            <a:ext cx="4568659" cy="4743504"/>
          </a:xfrm>
          <a:prstGeom prst="rect">
            <a:avLst/>
          </a:prstGeom>
        </p:spPr>
      </p:pic>
      <p:sp>
        <p:nvSpPr>
          <p:cNvPr id="8" name="TextBox 8">
            <a:extLst>
              <a:ext uri="{FF2B5EF4-FFF2-40B4-BE49-F238E27FC236}">
                <a16:creationId xmlns:a16="http://schemas.microsoft.com/office/drawing/2014/main" id="{2E24EF12-9F65-A7CD-0BAA-A8DC6BED66BC}"/>
              </a:ext>
            </a:extLst>
          </p:cNvPr>
          <p:cNvSpPr txBox="1"/>
          <p:nvPr/>
        </p:nvSpPr>
        <p:spPr>
          <a:xfrm>
            <a:off x="1028700" y="1219179"/>
            <a:ext cx="5028230" cy="555921"/>
          </a:xfrm>
          <a:prstGeom prst="rect">
            <a:avLst/>
          </a:prstGeom>
        </p:spPr>
        <p:txBody>
          <a:bodyPr lIns="0" tIns="0" rIns="0" bIns="0" rtlCol="0" anchor="t">
            <a:spAutoFit/>
          </a:bodyPr>
          <a:lstStyle/>
          <a:p>
            <a:pPr algn="ctr">
              <a:lnSpc>
                <a:spcPts val="4480"/>
              </a:lnSpc>
              <a:spcBef>
                <a:spcPct val="0"/>
              </a:spcBef>
            </a:pPr>
            <a:r>
              <a:rPr lang="en-US" sz="3200" b="1" dirty="0">
                <a:solidFill>
                  <a:srgbClr val="3C5162">
                    <a:alpha val="10000"/>
                  </a:srgbClr>
                </a:solidFill>
                <a:latin typeface="Garet"/>
                <a:ea typeface="Garet"/>
                <a:cs typeface="Garet"/>
                <a:sym typeface="Garet"/>
              </a:rPr>
              <a:t>THE PROBLEM</a:t>
            </a:r>
          </a:p>
        </p:txBody>
      </p:sp>
      <p:sp>
        <p:nvSpPr>
          <p:cNvPr id="9" name="TextBox 9">
            <a:extLst>
              <a:ext uri="{FF2B5EF4-FFF2-40B4-BE49-F238E27FC236}">
                <a16:creationId xmlns:a16="http://schemas.microsoft.com/office/drawing/2014/main" id="{69BA9E57-BB07-96D7-AF4A-D9FB42E1110D}"/>
              </a:ext>
            </a:extLst>
          </p:cNvPr>
          <p:cNvSpPr txBox="1"/>
          <p:nvPr/>
        </p:nvSpPr>
        <p:spPr>
          <a:xfrm>
            <a:off x="1028700" y="2020253"/>
            <a:ext cx="5028230" cy="3338735"/>
          </a:xfrm>
          <a:prstGeom prst="rect">
            <a:avLst/>
          </a:prstGeom>
        </p:spPr>
        <p:txBody>
          <a:bodyPr wrap="square" lIns="0" tIns="0" rIns="0" bIns="0" rtlCol="0" anchor="t">
            <a:spAutoFit/>
          </a:bodyPr>
          <a:lstStyle/>
          <a:p>
            <a:pPr algn="ctr">
              <a:lnSpc>
                <a:spcPts val="2940"/>
              </a:lnSpc>
            </a:pPr>
            <a:r>
              <a:rPr lang="en-US" sz="2200" b="0" i="0" dirty="0">
                <a:solidFill>
                  <a:srgbClr val="3C5162">
                    <a:alpha val="10000"/>
                  </a:srgbClr>
                </a:solidFill>
                <a:effectLst/>
                <a:latin typeface="Garet" panose="020B0604020202020204" charset="0"/>
              </a:rPr>
              <a:t>There is little to no research on the impacts of data centers on the environment, specifically when related to if and how they can affect various living organisms. We want to identify if data centers have some relationship with the spatial distributions of our chosen species.</a:t>
            </a:r>
            <a:endParaRPr lang="en-US" sz="2200" dirty="0">
              <a:solidFill>
                <a:srgbClr val="3C5162">
                  <a:alpha val="10000"/>
                </a:srgbClr>
              </a:solidFill>
              <a:latin typeface="Garet" panose="020B0604020202020204" charset="0"/>
              <a:ea typeface="Garet"/>
              <a:cs typeface="Garet"/>
              <a:sym typeface="Garet"/>
            </a:endParaRPr>
          </a:p>
        </p:txBody>
      </p:sp>
      <p:sp>
        <p:nvSpPr>
          <p:cNvPr id="10" name="TextBox 10">
            <a:extLst>
              <a:ext uri="{FF2B5EF4-FFF2-40B4-BE49-F238E27FC236}">
                <a16:creationId xmlns:a16="http://schemas.microsoft.com/office/drawing/2014/main" id="{2D07E428-D749-3585-9247-D20CF1801A48}"/>
              </a:ext>
            </a:extLst>
          </p:cNvPr>
          <p:cNvSpPr txBox="1"/>
          <p:nvPr/>
        </p:nvSpPr>
        <p:spPr>
          <a:xfrm>
            <a:off x="6629885" y="5243513"/>
            <a:ext cx="5028230" cy="555921"/>
          </a:xfrm>
          <a:prstGeom prst="rect">
            <a:avLst/>
          </a:prstGeom>
        </p:spPr>
        <p:txBody>
          <a:bodyPr lIns="0" tIns="0" rIns="0" bIns="0" rtlCol="0" anchor="t">
            <a:spAutoFit/>
          </a:bodyPr>
          <a:lstStyle/>
          <a:p>
            <a:pPr algn="ctr">
              <a:lnSpc>
                <a:spcPts val="4480"/>
              </a:lnSpc>
              <a:spcBef>
                <a:spcPct val="0"/>
              </a:spcBef>
            </a:pPr>
            <a:r>
              <a:rPr lang="en-US" sz="3200" b="1" dirty="0">
                <a:solidFill>
                  <a:srgbClr val="3C5162">
                    <a:alpha val="95000"/>
                  </a:srgbClr>
                </a:solidFill>
                <a:latin typeface="Garet"/>
                <a:ea typeface="Garet"/>
                <a:cs typeface="Garet"/>
                <a:sym typeface="Garet"/>
              </a:rPr>
              <a:t>THE SPECIES</a:t>
            </a:r>
          </a:p>
        </p:txBody>
      </p:sp>
      <p:sp>
        <p:nvSpPr>
          <p:cNvPr id="11" name="TextBox 11">
            <a:extLst>
              <a:ext uri="{FF2B5EF4-FFF2-40B4-BE49-F238E27FC236}">
                <a16:creationId xmlns:a16="http://schemas.microsoft.com/office/drawing/2014/main" id="{18B44933-B6C3-C423-EB9A-BD15F51DAA9C}"/>
              </a:ext>
            </a:extLst>
          </p:cNvPr>
          <p:cNvSpPr txBox="1"/>
          <p:nvPr/>
        </p:nvSpPr>
        <p:spPr>
          <a:xfrm>
            <a:off x="6629885" y="6044586"/>
            <a:ext cx="5028230" cy="3710631"/>
          </a:xfrm>
          <a:prstGeom prst="rect">
            <a:avLst/>
          </a:prstGeom>
        </p:spPr>
        <p:txBody>
          <a:bodyPr lIns="0" tIns="0" rIns="0" bIns="0" rtlCol="0" anchor="t">
            <a:spAutoFit/>
          </a:bodyPr>
          <a:lstStyle/>
          <a:p>
            <a:pPr algn="ctr">
              <a:lnSpc>
                <a:spcPts val="2940"/>
              </a:lnSpc>
            </a:pPr>
            <a:r>
              <a:rPr lang="en-US" sz="2200" b="0" i="0" dirty="0">
                <a:solidFill>
                  <a:srgbClr val="3C5162"/>
                </a:solidFill>
                <a:effectLst/>
                <a:latin typeface="Garet" panose="020B0604020202020204" charset="0"/>
              </a:rPr>
              <a:t>Data centers consume significant amounts of water and energy and can alter local ecosystems, so we chose species that are especially sensitive to these environmental changes. First, we selected </a:t>
            </a:r>
            <a:r>
              <a:rPr lang="en-US" sz="2200" b="1" dirty="0">
                <a:solidFill>
                  <a:srgbClr val="3C5162"/>
                </a:solidFill>
                <a:latin typeface="Garet" panose="020B0604020202020204" charset="0"/>
              </a:rPr>
              <a:t>S</a:t>
            </a:r>
            <a:r>
              <a:rPr lang="en-US" sz="2200" b="1" i="0" dirty="0">
                <a:solidFill>
                  <a:srgbClr val="3C5162"/>
                </a:solidFill>
                <a:effectLst/>
                <a:latin typeface="Garet" panose="020B0604020202020204" charset="0"/>
              </a:rPr>
              <a:t>almon</a:t>
            </a:r>
            <a:r>
              <a:rPr lang="en-US" sz="2200" b="0" i="0" dirty="0">
                <a:solidFill>
                  <a:srgbClr val="3C5162"/>
                </a:solidFill>
                <a:effectLst/>
                <a:latin typeface="Garet" panose="020B0604020202020204" charset="0"/>
              </a:rPr>
              <a:t>, a widespread fish native to British Columbia, and </a:t>
            </a:r>
            <a:r>
              <a:rPr lang="en-US" sz="2200" b="1" i="0" dirty="0">
                <a:solidFill>
                  <a:srgbClr val="3C5162"/>
                </a:solidFill>
                <a:effectLst/>
                <a:latin typeface="Garet" panose="020B0604020202020204" charset="0"/>
              </a:rPr>
              <a:t>the Canada Goose</a:t>
            </a:r>
            <a:r>
              <a:rPr lang="en-US" sz="2200" b="0" i="0" dirty="0">
                <a:solidFill>
                  <a:srgbClr val="3C5162"/>
                </a:solidFill>
                <a:effectLst/>
                <a:latin typeface="Garet" panose="020B0604020202020204" charset="0"/>
              </a:rPr>
              <a:t>, which inhabits areas along waterways.</a:t>
            </a:r>
            <a:endParaRPr lang="en-US" sz="2200" dirty="0">
              <a:solidFill>
                <a:srgbClr val="3C5162">
                  <a:alpha val="95000"/>
                </a:srgbClr>
              </a:solidFill>
              <a:latin typeface="Garet" panose="020B0604020202020204" charset="0"/>
              <a:ea typeface="Garet"/>
              <a:cs typeface="Garet"/>
              <a:sym typeface="Garet"/>
            </a:endParaRPr>
          </a:p>
        </p:txBody>
      </p:sp>
      <p:sp>
        <p:nvSpPr>
          <p:cNvPr id="12" name="TextBox 12">
            <a:extLst>
              <a:ext uri="{FF2B5EF4-FFF2-40B4-BE49-F238E27FC236}">
                <a16:creationId xmlns:a16="http://schemas.microsoft.com/office/drawing/2014/main" id="{5364358B-4B8D-D118-05A6-C93830EB657B}"/>
              </a:ext>
            </a:extLst>
          </p:cNvPr>
          <p:cNvSpPr txBox="1"/>
          <p:nvPr/>
        </p:nvSpPr>
        <p:spPr>
          <a:xfrm>
            <a:off x="12231070" y="1219179"/>
            <a:ext cx="5028230" cy="555921"/>
          </a:xfrm>
          <a:prstGeom prst="rect">
            <a:avLst/>
          </a:prstGeom>
        </p:spPr>
        <p:txBody>
          <a:bodyPr lIns="0" tIns="0" rIns="0" bIns="0" rtlCol="0" anchor="t">
            <a:spAutoFit/>
          </a:bodyPr>
          <a:lstStyle/>
          <a:p>
            <a:pPr algn="ctr">
              <a:lnSpc>
                <a:spcPts val="4480"/>
              </a:lnSpc>
              <a:spcBef>
                <a:spcPct val="0"/>
              </a:spcBef>
            </a:pPr>
            <a:r>
              <a:rPr lang="en-US" sz="3200" b="1" dirty="0">
                <a:solidFill>
                  <a:srgbClr val="3C5162">
                    <a:alpha val="10000"/>
                  </a:srgbClr>
                </a:solidFill>
                <a:latin typeface="Garet"/>
                <a:ea typeface="Garet"/>
                <a:cs typeface="Garet"/>
                <a:sym typeface="Garet"/>
              </a:rPr>
              <a:t>THE GOAL</a:t>
            </a:r>
          </a:p>
        </p:txBody>
      </p:sp>
      <p:sp>
        <p:nvSpPr>
          <p:cNvPr id="13" name="TextBox 13">
            <a:extLst>
              <a:ext uri="{FF2B5EF4-FFF2-40B4-BE49-F238E27FC236}">
                <a16:creationId xmlns:a16="http://schemas.microsoft.com/office/drawing/2014/main" id="{DD977D3A-CF41-556E-CEE2-2692B60C07A6}"/>
              </a:ext>
            </a:extLst>
          </p:cNvPr>
          <p:cNvSpPr txBox="1"/>
          <p:nvPr/>
        </p:nvSpPr>
        <p:spPr>
          <a:xfrm>
            <a:off x="12231070" y="2020253"/>
            <a:ext cx="5294930" cy="3338735"/>
          </a:xfrm>
          <a:prstGeom prst="rect">
            <a:avLst/>
          </a:prstGeom>
        </p:spPr>
        <p:txBody>
          <a:bodyPr wrap="square" lIns="0" tIns="0" rIns="0" bIns="0" rtlCol="0" anchor="t">
            <a:spAutoFit/>
          </a:bodyPr>
          <a:lstStyle/>
          <a:p>
            <a:pPr algn="ctr">
              <a:lnSpc>
                <a:spcPts val="2940"/>
              </a:lnSpc>
            </a:pPr>
            <a:r>
              <a:rPr lang="en-US" sz="2200" b="0" i="0" dirty="0">
                <a:solidFill>
                  <a:srgbClr val="3C5162">
                    <a:alpha val="10000"/>
                  </a:srgbClr>
                </a:solidFill>
                <a:effectLst/>
                <a:latin typeface="Garet" panose="020B0604020202020204" charset="0"/>
              </a:rPr>
              <a:t>Using various spatial statistical techniques, we will examine how Salmon and Canada Goose distributions have shifted and relate to environmental factors in the areas of British Columbia where most data centers have been built. Most of our analysis will be conducted in 2024.</a:t>
            </a:r>
            <a:endParaRPr lang="en-US" sz="2200" dirty="0">
              <a:solidFill>
                <a:srgbClr val="3C5162">
                  <a:alpha val="10000"/>
                </a:srgbClr>
              </a:solidFill>
              <a:latin typeface="Garet" panose="020B0604020202020204" charset="0"/>
              <a:ea typeface="Garet"/>
              <a:cs typeface="Garet"/>
              <a:sym typeface="Garet"/>
            </a:endParaRPr>
          </a:p>
        </p:txBody>
      </p:sp>
      <p:grpSp>
        <p:nvGrpSpPr>
          <p:cNvPr id="2" name="Group 4">
            <a:extLst>
              <a:ext uri="{FF2B5EF4-FFF2-40B4-BE49-F238E27FC236}">
                <a16:creationId xmlns:a16="http://schemas.microsoft.com/office/drawing/2014/main" id="{8F2B6F18-DF43-5B1D-2F6A-F525088ECF81}"/>
              </a:ext>
            </a:extLst>
          </p:cNvPr>
          <p:cNvGrpSpPr/>
          <p:nvPr/>
        </p:nvGrpSpPr>
        <p:grpSpPr>
          <a:xfrm>
            <a:off x="13182600" y="5604141"/>
            <a:ext cx="4568657" cy="4873914"/>
            <a:chOff x="0" y="0"/>
            <a:chExt cx="707804" cy="755097"/>
          </a:xfrm>
        </p:grpSpPr>
        <p:sp>
          <p:nvSpPr>
            <p:cNvPr id="3" name="Freeform 5">
              <a:extLst>
                <a:ext uri="{FF2B5EF4-FFF2-40B4-BE49-F238E27FC236}">
                  <a16:creationId xmlns:a16="http://schemas.microsoft.com/office/drawing/2014/main" id="{2608071F-CF0A-DF50-AB94-55ECB0632FE4}"/>
                </a:ext>
              </a:extLst>
            </p:cNvPr>
            <p:cNvSpPr/>
            <p:nvPr/>
          </p:nvSpPr>
          <p:spPr>
            <a:xfrm>
              <a:off x="0" y="0"/>
              <a:ext cx="707804" cy="755097"/>
            </a:xfrm>
            <a:custGeom>
              <a:avLst/>
              <a:gdLst/>
              <a:ahLst/>
              <a:cxnLst/>
              <a:rect l="l" t="t" r="r" b="b"/>
              <a:pathLst>
                <a:path w="707804" h="755097">
                  <a:moveTo>
                    <a:pt x="0" y="0"/>
                  </a:moveTo>
                  <a:lnTo>
                    <a:pt x="707804" y="0"/>
                  </a:lnTo>
                  <a:lnTo>
                    <a:pt x="707804" y="755097"/>
                  </a:lnTo>
                  <a:lnTo>
                    <a:pt x="0" y="755097"/>
                  </a:lnTo>
                  <a:close/>
                </a:path>
              </a:pathLst>
            </a:custGeom>
            <a:blipFill>
              <a:blip r:embed="rId4"/>
              <a:stretch>
                <a:fillRect l="-30061" r="-30061"/>
              </a:stretch>
            </a:blipFill>
          </p:spPr>
          <p:txBody>
            <a:bodyPr/>
            <a:lstStyle/>
            <a:p>
              <a:endParaRPr lang="en-CA"/>
            </a:p>
          </p:txBody>
        </p:sp>
      </p:grpSp>
    </p:spTree>
    <p:extLst>
      <p:ext uri="{BB962C8B-B14F-4D97-AF65-F5344CB8AC3E}">
        <p14:creationId xmlns:p14="http://schemas.microsoft.com/office/powerpoint/2010/main" val="2824650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a:extLst>
            <a:ext uri="{FF2B5EF4-FFF2-40B4-BE49-F238E27FC236}">
              <a16:creationId xmlns:a16="http://schemas.microsoft.com/office/drawing/2014/main" id="{87669C56-0029-9705-FE90-01553332FB1A}"/>
            </a:ext>
          </a:extLst>
        </p:cNvPr>
        <p:cNvGrpSpPr/>
        <p:nvPr/>
      </p:nvGrpSpPr>
      <p:grpSpPr>
        <a:xfrm>
          <a:off x="0" y="0"/>
          <a:ext cx="0" cy="0"/>
          <a:chOff x="0" y="0"/>
          <a:chExt cx="0" cy="0"/>
        </a:xfrm>
      </p:grpSpPr>
      <p:pic>
        <p:nvPicPr>
          <p:cNvPr id="21" name="Picture 20" descr="A long shot of a green field&#10;&#10;AI-generated content may be incorrect.">
            <a:extLst>
              <a:ext uri="{FF2B5EF4-FFF2-40B4-BE49-F238E27FC236}">
                <a16:creationId xmlns:a16="http://schemas.microsoft.com/office/drawing/2014/main" id="{03B30082-4BC7-6A60-B0E6-3AF71DD20DA9}"/>
              </a:ext>
            </a:extLst>
          </p:cNvPr>
          <p:cNvPicPr>
            <a:picLocks noChangeAspect="1"/>
          </p:cNvPicPr>
          <p:nvPr/>
        </p:nvPicPr>
        <p:blipFill>
          <a:blip r:embed="rId2">
            <a:alphaModFix amt="10000"/>
            <a:extLst>
              <a:ext uri="{28A0092B-C50C-407E-A947-70E740481C1C}">
                <a14:useLocalDpi xmlns:a14="http://schemas.microsoft.com/office/drawing/2010/main" val="0"/>
              </a:ext>
            </a:extLst>
          </a:blip>
          <a:srcRect l="19869" r="20189"/>
          <a:stretch/>
        </p:blipFill>
        <p:spPr>
          <a:xfrm>
            <a:off x="1168135" y="6230112"/>
            <a:ext cx="4568658" cy="4700071"/>
          </a:xfrm>
          <a:prstGeom prst="rect">
            <a:avLst/>
          </a:prstGeom>
        </p:spPr>
      </p:pic>
      <p:pic>
        <p:nvPicPr>
          <p:cNvPr id="14" name="Picture 13" descr="A school of fish swimming in water&#10;&#10;AI-generated content may be incorrect.">
            <a:extLst>
              <a:ext uri="{FF2B5EF4-FFF2-40B4-BE49-F238E27FC236}">
                <a16:creationId xmlns:a16="http://schemas.microsoft.com/office/drawing/2014/main" id="{20672A40-73FC-0E77-B2DB-85D24C3F6FF5}"/>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l="22994" r="22189" b="18494"/>
          <a:stretch/>
        </p:blipFill>
        <p:spPr>
          <a:xfrm>
            <a:off x="6859669" y="-116093"/>
            <a:ext cx="4568659" cy="4743504"/>
          </a:xfrm>
          <a:prstGeom prst="rect">
            <a:avLst/>
          </a:prstGeom>
        </p:spPr>
      </p:pic>
      <p:sp>
        <p:nvSpPr>
          <p:cNvPr id="8" name="TextBox 8">
            <a:extLst>
              <a:ext uri="{FF2B5EF4-FFF2-40B4-BE49-F238E27FC236}">
                <a16:creationId xmlns:a16="http://schemas.microsoft.com/office/drawing/2014/main" id="{DEDCD3DD-1A37-DB8E-26D7-64E6C47D4E38}"/>
              </a:ext>
            </a:extLst>
          </p:cNvPr>
          <p:cNvSpPr txBox="1"/>
          <p:nvPr/>
        </p:nvSpPr>
        <p:spPr>
          <a:xfrm>
            <a:off x="1028700" y="1219179"/>
            <a:ext cx="5028230" cy="555921"/>
          </a:xfrm>
          <a:prstGeom prst="rect">
            <a:avLst/>
          </a:prstGeom>
        </p:spPr>
        <p:txBody>
          <a:bodyPr lIns="0" tIns="0" rIns="0" bIns="0" rtlCol="0" anchor="t">
            <a:spAutoFit/>
          </a:bodyPr>
          <a:lstStyle/>
          <a:p>
            <a:pPr algn="ctr">
              <a:lnSpc>
                <a:spcPts val="4480"/>
              </a:lnSpc>
              <a:spcBef>
                <a:spcPct val="0"/>
              </a:spcBef>
            </a:pPr>
            <a:r>
              <a:rPr lang="en-US" sz="3200" b="1" dirty="0">
                <a:solidFill>
                  <a:srgbClr val="3C5162">
                    <a:alpha val="10000"/>
                  </a:srgbClr>
                </a:solidFill>
                <a:latin typeface="Garet"/>
                <a:ea typeface="Garet"/>
                <a:cs typeface="Garet"/>
                <a:sym typeface="Garet"/>
              </a:rPr>
              <a:t>THE PROBLEM</a:t>
            </a:r>
          </a:p>
        </p:txBody>
      </p:sp>
      <p:sp>
        <p:nvSpPr>
          <p:cNvPr id="9" name="TextBox 9">
            <a:extLst>
              <a:ext uri="{FF2B5EF4-FFF2-40B4-BE49-F238E27FC236}">
                <a16:creationId xmlns:a16="http://schemas.microsoft.com/office/drawing/2014/main" id="{D9029DA7-5892-3461-4D28-67C3C06BE061}"/>
              </a:ext>
            </a:extLst>
          </p:cNvPr>
          <p:cNvSpPr txBox="1"/>
          <p:nvPr/>
        </p:nvSpPr>
        <p:spPr>
          <a:xfrm>
            <a:off x="1028700" y="2020253"/>
            <a:ext cx="5028230" cy="3338735"/>
          </a:xfrm>
          <a:prstGeom prst="rect">
            <a:avLst/>
          </a:prstGeom>
        </p:spPr>
        <p:txBody>
          <a:bodyPr wrap="square" lIns="0" tIns="0" rIns="0" bIns="0" rtlCol="0" anchor="t">
            <a:spAutoFit/>
          </a:bodyPr>
          <a:lstStyle/>
          <a:p>
            <a:pPr algn="ctr">
              <a:lnSpc>
                <a:spcPts val="2940"/>
              </a:lnSpc>
            </a:pPr>
            <a:r>
              <a:rPr lang="en-US" sz="2200" b="0" i="0" dirty="0">
                <a:solidFill>
                  <a:srgbClr val="3C5162">
                    <a:alpha val="10000"/>
                  </a:srgbClr>
                </a:solidFill>
                <a:effectLst/>
                <a:latin typeface="Garet" panose="020B0604020202020204" charset="0"/>
              </a:rPr>
              <a:t>There is little to no research on the impacts of data centers on the environment, specifically when related to if and how they can affect various living organisms. We want to identify if data centers have some relationship with the spatial distributions of our chosen species.</a:t>
            </a:r>
            <a:endParaRPr lang="en-US" sz="2200" dirty="0">
              <a:solidFill>
                <a:srgbClr val="3C5162">
                  <a:alpha val="10000"/>
                </a:srgbClr>
              </a:solidFill>
              <a:latin typeface="Garet" panose="020B0604020202020204" charset="0"/>
              <a:ea typeface="Garet"/>
              <a:cs typeface="Garet"/>
              <a:sym typeface="Garet"/>
            </a:endParaRPr>
          </a:p>
        </p:txBody>
      </p:sp>
      <p:sp>
        <p:nvSpPr>
          <p:cNvPr id="10" name="TextBox 10">
            <a:extLst>
              <a:ext uri="{FF2B5EF4-FFF2-40B4-BE49-F238E27FC236}">
                <a16:creationId xmlns:a16="http://schemas.microsoft.com/office/drawing/2014/main" id="{D936C788-29E7-72E9-AF1E-676820876899}"/>
              </a:ext>
            </a:extLst>
          </p:cNvPr>
          <p:cNvSpPr txBox="1"/>
          <p:nvPr/>
        </p:nvSpPr>
        <p:spPr>
          <a:xfrm>
            <a:off x="6629885" y="5243513"/>
            <a:ext cx="5028230" cy="555921"/>
          </a:xfrm>
          <a:prstGeom prst="rect">
            <a:avLst/>
          </a:prstGeom>
        </p:spPr>
        <p:txBody>
          <a:bodyPr lIns="0" tIns="0" rIns="0" bIns="0" rtlCol="0" anchor="t">
            <a:spAutoFit/>
          </a:bodyPr>
          <a:lstStyle/>
          <a:p>
            <a:pPr algn="ctr">
              <a:lnSpc>
                <a:spcPts val="4480"/>
              </a:lnSpc>
              <a:spcBef>
                <a:spcPct val="0"/>
              </a:spcBef>
            </a:pPr>
            <a:r>
              <a:rPr lang="en-US" sz="3200" b="1" dirty="0">
                <a:solidFill>
                  <a:srgbClr val="3C5162">
                    <a:alpha val="10000"/>
                  </a:srgbClr>
                </a:solidFill>
                <a:latin typeface="Garet"/>
                <a:ea typeface="Garet"/>
                <a:cs typeface="Garet"/>
                <a:sym typeface="Garet"/>
              </a:rPr>
              <a:t>THE SPECIES</a:t>
            </a:r>
          </a:p>
        </p:txBody>
      </p:sp>
      <p:sp>
        <p:nvSpPr>
          <p:cNvPr id="11" name="TextBox 11">
            <a:extLst>
              <a:ext uri="{FF2B5EF4-FFF2-40B4-BE49-F238E27FC236}">
                <a16:creationId xmlns:a16="http://schemas.microsoft.com/office/drawing/2014/main" id="{B8C13C2F-86E7-ED22-FFBF-07963CAA4287}"/>
              </a:ext>
            </a:extLst>
          </p:cNvPr>
          <p:cNvSpPr txBox="1"/>
          <p:nvPr/>
        </p:nvSpPr>
        <p:spPr>
          <a:xfrm>
            <a:off x="6629885" y="6044586"/>
            <a:ext cx="5028230" cy="3710631"/>
          </a:xfrm>
          <a:prstGeom prst="rect">
            <a:avLst/>
          </a:prstGeom>
        </p:spPr>
        <p:txBody>
          <a:bodyPr lIns="0" tIns="0" rIns="0" bIns="0" rtlCol="0" anchor="t">
            <a:spAutoFit/>
          </a:bodyPr>
          <a:lstStyle/>
          <a:p>
            <a:pPr algn="ctr">
              <a:lnSpc>
                <a:spcPts val="2940"/>
              </a:lnSpc>
            </a:pPr>
            <a:r>
              <a:rPr lang="en-US" sz="2200" b="0" i="0" dirty="0">
                <a:solidFill>
                  <a:srgbClr val="3C5162">
                    <a:alpha val="10000"/>
                  </a:srgbClr>
                </a:solidFill>
                <a:effectLst/>
                <a:latin typeface="Garet" panose="020B0604020202020204" charset="0"/>
              </a:rPr>
              <a:t>Data centers consume significant amounts of water and energy and can alter local ecosystems, so we chose species that are especially sensitive to these environmental changes. First, we selected </a:t>
            </a:r>
            <a:r>
              <a:rPr lang="en-US" sz="2200" b="1" dirty="0">
                <a:solidFill>
                  <a:srgbClr val="3C5162">
                    <a:alpha val="10000"/>
                  </a:srgbClr>
                </a:solidFill>
                <a:latin typeface="Garet" panose="020B0604020202020204" charset="0"/>
              </a:rPr>
              <a:t>S</a:t>
            </a:r>
            <a:r>
              <a:rPr lang="en-US" sz="2200" b="1" i="0" dirty="0">
                <a:solidFill>
                  <a:srgbClr val="3C5162">
                    <a:alpha val="10000"/>
                  </a:srgbClr>
                </a:solidFill>
                <a:effectLst/>
                <a:latin typeface="Garet" panose="020B0604020202020204" charset="0"/>
              </a:rPr>
              <a:t>almon</a:t>
            </a:r>
            <a:r>
              <a:rPr lang="en-US" sz="2200" b="0" i="0" dirty="0">
                <a:solidFill>
                  <a:srgbClr val="3C5162">
                    <a:alpha val="10000"/>
                  </a:srgbClr>
                </a:solidFill>
                <a:effectLst/>
                <a:latin typeface="Garet" panose="020B0604020202020204" charset="0"/>
              </a:rPr>
              <a:t>, a widespread fish native to British Columbia, and </a:t>
            </a:r>
            <a:r>
              <a:rPr lang="en-US" sz="2200" b="1" i="0" dirty="0">
                <a:solidFill>
                  <a:srgbClr val="3C5162">
                    <a:alpha val="10000"/>
                  </a:srgbClr>
                </a:solidFill>
                <a:effectLst/>
                <a:latin typeface="Garet" panose="020B0604020202020204" charset="0"/>
              </a:rPr>
              <a:t>the Canada Goose</a:t>
            </a:r>
            <a:r>
              <a:rPr lang="en-US" sz="2200" b="0" i="0" dirty="0">
                <a:solidFill>
                  <a:srgbClr val="3C5162">
                    <a:alpha val="10000"/>
                  </a:srgbClr>
                </a:solidFill>
                <a:effectLst/>
                <a:latin typeface="Garet" panose="020B0604020202020204" charset="0"/>
              </a:rPr>
              <a:t>, which inhabits areas along waterways.</a:t>
            </a:r>
            <a:endParaRPr lang="en-US" sz="2200" dirty="0">
              <a:solidFill>
                <a:srgbClr val="3C5162">
                  <a:alpha val="10000"/>
                </a:srgbClr>
              </a:solidFill>
              <a:latin typeface="Garet" panose="020B0604020202020204" charset="0"/>
              <a:ea typeface="Garet"/>
              <a:cs typeface="Garet"/>
              <a:sym typeface="Garet"/>
            </a:endParaRPr>
          </a:p>
        </p:txBody>
      </p:sp>
      <p:sp>
        <p:nvSpPr>
          <p:cNvPr id="12" name="TextBox 12">
            <a:extLst>
              <a:ext uri="{FF2B5EF4-FFF2-40B4-BE49-F238E27FC236}">
                <a16:creationId xmlns:a16="http://schemas.microsoft.com/office/drawing/2014/main" id="{66BC9442-165B-1E0E-54C6-BA258C038C1D}"/>
              </a:ext>
            </a:extLst>
          </p:cNvPr>
          <p:cNvSpPr txBox="1"/>
          <p:nvPr/>
        </p:nvSpPr>
        <p:spPr>
          <a:xfrm>
            <a:off x="12231070" y="1219179"/>
            <a:ext cx="5028230" cy="555921"/>
          </a:xfrm>
          <a:prstGeom prst="rect">
            <a:avLst/>
          </a:prstGeom>
        </p:spPr>
        <p:txBody>
          <a:bodyPr lIns="0" tIns="0" rIns="0" bIns="0" rtlCol="0" anchor="t">
            <a:spAutoFit/>
          </a:bodyPr>
          <a:lstStyle/>
          <a:p>
            <a:pPr algn="ctr">
              <a:lnSpc>
                <a:spcPts val="4480"/>
              </a:lnSpc>
              <a:spcBef>
                <a:spcPct val="0"/>
              </a:spcBef>
            </a:pPr>
            <a:r>
              <a:rPr lang="en-US" sz="3200" b="1" dirty="0">
                <a:solidFill>
                  <a:srgbClr val="3C5162">
                    <a:alpha val="95000"/>
                  </a:srgbClr>
                </a:solidFill>
                <a:latin typeface="Garet"/>
                <a:ea typeface="Garet"/>
                <a:cs typeface="Garet"/>
                <a:sym typeface="Garet"/>
              </a:rPr>
              <a:t>THE GOAL</a:t>
            </a:r>
          </a:p>
        </p:txBody>
      </p:sp>
      <p:sp>
        <p:nvSpPr>
          <p:cNvPr id="13" name="TextBox 13">
            <a:extLst>
              <a:ext uri="{FF2B5EF4-FFF2-40B4-BE49-F238E27FC236}">
                <a16:creationId xmlns:a16="http://schemas.microsoft.com/office/drawing/2014/main" id="{CA184FAE-819A-62E2-4CD8-0E60BF2F9E27}"/>
              </a:ext>
            </a:extLst>
          </p:cNvPr>
          <p:cNvSpPr txBox="1"/>
          <p:nvPr/>
        </p:nvSpPr>
        <p:spPr>
          <a:xfrm>
            <a:off x="12231070" y="2020253"/>
            <a:ext cx="5294930" cy="3338735"/>
          </a:xfrm>
          <a:prstGeom prst="rect">
            <a:avLst/>
          </a:prstGeom>
        </p:spPr>
        <p:txBody>
          <a:bodyPr wrap="square" lIns="0" tIns="0" rIns="0" bIns="0" rtlCol="0" anchor="t">
            <a:spAutoFit/>
          </a:bodyPr>
          <a:lstStyle/>
          <a:p>
            <a:pPr algn="ctr">
              <a:lnSpc>
                <a:spcPts val="2940"/>
              </a:lnSpc>
            </a:pPr>
            <a:r>
              <a:rPr lang="en-US" sz="2200" b="0" i="0" dirty="0">
                <a:solidFill>
                  <a:srgbClr val="3C5162"/>
                </a:solidFill>
                <a:effectLst/>
                <a:latin typeface="Garet" panose="020B0604020202020204" charset="0"/>
              </a:rPr>
              <a:t>Using various spatial statistical techniques, we will examine how Salmon and Canada Goose distributions have shifted and relate to environmental factors in the areas of British Columbia where most data centers have been built. Most of our analysis will be conducted in 2024.</a:t>
            </a:r>
            <a:endParaRPr lang="en-US" sz="2200" dirty="0">
              <a:solidFill>
                <a:srgbClr val="3C5162">
                  <a:alpha val="95000"/>
                </a:srgbClr>
              </a:solidFill>
              <a:latin typeface="Garet" panose="020B0604020202020204" charset="0"/>
              <a:ea typeface="Garet"/>
              <a:cs typeface="Garet"/>
              <a:sym typeface="Garet"/>
            </a:endParaRPr>
          </a:p>
        </p:txBody>
      </p:sp>
      <p:grpSp>
        <p:nvGrpSpPr>
          <p:cNvPr id="2" name="Group 4">
            <a:extLst>
              <a:ext uri="{FF2B5EF4-FFF2-40B4-BE49-F238E27FC236}">
                <a16:creationId xmlns:a16="http://schemas.microsoft.com/office/drawing/2014/main" id="{E6B8DD68-4276-781F-F244-385E1E829125}"/>
              </a:ext>
            </a:extLst>
          </p:cNvPr>
          <p:cNvGrpSpPr/>
          <p:nvPr/>
        </p:nvGrpSpPr>
        <p:grpSpPr>
          <a:xfrm>
            <a:off x="13182600" y="5604141"/>
            <a:ext cx="4568657" cy="4873914"/>
            <a:chOff x="0" y="0"/>
            <a:chExt cx="707804" cy="755097"/>
          </a:xfrm>
        </p:grpSpPr>
        <p:sp>
          <p:nvSpPr>
            <p:cNvPr id="3" name="Freeform 5">
              <a:extLst>
                <a:ext uri="{FF2B5EF4-FFF2-40B4-BE49-F238E27FC236}">
                  <a16:creationId xmlns:a16="http://schemas.microsoft.com/office/drawing/2014/main" id="{061A06D6-D8EC-6926-B645-278EF3D2A186}"/>
                </a:ext>
              </a:extLst>
            </p:cNvPr>
            <p:cNvSpPr/>
            <p:nvPr/>
          </p:nvSpPr>
          <p:spPr>
            <a:xfrm>
              <a:off x="0" y="0"/>
              <a:ext cx="707804" cy="755097"/>
            </a:xfrm>
            <a:custGeom>
              <a:avLst/>
              <a:gdLst/>
              <a:ahLst/>
              <a:cxnLst/>
              <a:rect l="l" t="t" r="r" b="b"/>
              <a:pathLst>
                <a:path w="707804" h="755097">
                  <a:moveTo>
                    <a:pt x="0" y="0"/>
                  </a:moveTo>
                  <a:lnTo>
                    <a:pt x="707804" y="0"/>
                  </a:lnTo>
                  <a:lnTo>
                    <a:pt x="707804" y="755097"/>
                  </a:lnTo>
                  <a:lnTo>
                    <a:pt x="0" y="755097"/>
                  </a:lnTo>
                  <a:close/>
                </a:path>
              </a:pathLst>
            </a:custGeom>
            <a:blipFill>
              <a:blip r:embed="rId4">
                <a:alphaModFix amt="10000"/>
              </a:blip>
              <a:stretch>
                <a:fillRect l="-30061" r="-30061"/>
              </a:stretch>
            </a:blipFill>
          </p:spPr>
          <p:txBody>
            <a:bodyPr/>
            <a:lstStyle/>
            <a:p>
              <a:endParaRPr lang="en-CA">
                <a:solidFill>
                  <a:schemeClr val="tx1">
                    <a:alpha val="10000"/>
                  </a:schemeClr>
                </a:solidFill>
              </a:endParaRPr>
            </a:p>
          </p:txBody>
        </p:sp>
      </p:grpSp>
    </p:spTree>
    <p:extLst>
      <p:ext uri="{BB962C8B-B14F-4D97-AF65-F5344CB8AC3E}">
        <p14:creationId xmlns:p14="http://schemas.microsoft.com/office/powerpoint/2010/main" val="94902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516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77A0B9C-6030-B13E-21B3-7AB2B96F2AE7}"/>
              </a:ext>
            </a:extLst>
          </p:cNvPr>
          <p:cNvGrpSpPr/>
          <p:nvPr/>
        </p:nvGrpSpPr>
        <p:grpSpPr>
          <a:xfrm>
            <a:off x="5426584" y="5157216"/>
            <a:ext cx="2598831" cy="3714096"/>
            <a:chOff x="9137208" y="5143500"/>
            <a:chExt cx="2598831" cy="3714096"/>
          </a:xfrm>
        </p:grpSpPr>
        <p:sp>
          <p:nvSpPr>
            <p:cNvPr id="19" name="TextBox 19"/>
            <p:cNvSpPr txBox="1"/>
            <p:nvPr/>
          </p:nvSpPr>
          <p:spPr>
            <a:xfrm>
              <a:off x="9321917" y="7995401"/>
              <a:ext cx="2225751" cy="366504"/>
            </a:xfrm>
            <a:prstGeom prst="rect">
              <a:avLst/>
            </a:prstGeom>
          </p:spPr>
          <p:txBody>
            <a:bodyPr lIns="0" tIns="0" rIns="0" bIns="0" rtlCol="0" anchor="t">
              <a:spAutoFit/>
            </a:bodyPr>
            <a:lstStyle/>
            <a:p>
              <a:pPr algn="ctr">
                <a:lnSpc>
                  <a:spcPts val="2946"/>
                </a:lnSpc>
                <a:spcBef>
                  <a:spcPct val="0"/>
                </a:spcBef>
              </a:pPr>
              <a:r>
                <a:rPr lang="en-US" sz="2104" b="1" dirty="0">
                  <a:solidFill>
                    <a:srgbClr val="FFFFFF"/>
                  </a:solidFill>
                  <a:latin typeface="Garet Bold"/>
                  <a:ea typeface="Garet Bold"/>
                  <a:cs typeface="Garet Bold"/>
                  <a:sym typeface="Garet Bold"/>
                </a:rPr>
                <a:t>EDA</a:t>
              </a:r>
            </a:p>
          </p:txBody>
        </p:sp>
        <p:sp>
          <p:nvSpPr>
            <p:cNvPr id="20" name="TextBox 20"/>
            <p:cNvSpPr txBox="1"/>
            <p:nvPr/>
          </p:nvSpPr>
          <p:spPr>
            <a:xfrm>
              <a:off x="9137208" y="8436968"/>
              <a:ext cx="2595169" cy="420628"/>
            </a:xfrm>
            <a:prstGeom prst="rect">
              <a:avLst/>
            </a:prstGeom>
            <a:solidFill>
              <a:srgbClr val="3C5162"/>
            </a:solidFill>
          </p:spPr>
          <p:txBody>
            <a:bodyPr lIns="0" tIns="0" rIns="0" bIns="0" rtlCol="0" anchor="t">
              <a:spAutoFit/>
            </a:bodyPr>
            <a:lstStyle/>
            <a:p>
              <a:pPr algn="ctr">
                <a:lnSpc>
                  <a:spcPts val="1599"/>
                </a:lnSpc>
                <a:spcBef>
                  <a:spcPct val="0"/>
                </a:spcBef>
              </a:pPr>
              <a:r>
                <a:rPr lang="en-US" sz="1400" dirty="0">
                  <a:solidFill>
                    <a:srgbClr val="FFFFFF"/>
                  </a:solidFill>
                  <a:latin typeface="Garet"/>
                  <a:ea typeface="Garet"/>
                  <a:cs typeface="Garet"/>
                  <a:sym typeface="Garet"/>
                </a:rPr>
                <a:t>First Moment Statistics, Preliminary Insights </a:t>
              </a:r>
            </a:p>
          </p:txBody>
        </p:sp>
        <p:sp>
          <p:nvSpPr>
            <p:cNvPr id="25" name="Rectangle 24">
              <a:extLst>
                <a:ext uri="{FF2B5EF4-FFF2-40B4-BE49-F238E27FC236}">
                  <a16:creationId xmlns:a16="http://schemas.microsoft.com/office/drawing/2014/main" id="{0CE31C4F-BD9B-8EB1-DE62-2929C1E9363F}"/>
                </a:ext>
              </a:extLst>
            </p:cNvPr>
            <p:cNvSpPr/>
            <p:nvPr/>
          </p:nvSpPr>
          <p:spPr>
            <a:xfrm>
              <a:off x="9140870" y="5143500"/>
              <a:ext cx="2595169" cy="2674542"/>
            </a:xfrm>
            <a:prstGeom prst="rect">
              <a:avLst/>
            </a:prstGeom>
            <a:solidFill>
              <a:srgbClr val="3C51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2" name="Picture 31" descr="A white icon with a magnifying glass and a graph and a pie chart&#10;&#10;AI-generated content may be incorrect.">
              <a:extLst>
                <a:ext uri="{FF2B5EF4-FFF2-40B4-BE49-F238E27FC236}">
                  <a16:creationId xmlns:a16="http://schemas.microsoft.com/office/drawing/2014/main" id="{1561F27E-CBF6-41E5-1D6F-3AEB1AE837F2}"/>
                </a:ext>
              </a:extLst>
            </p:cNvPr>
            <p:cNvPicPr>
              <a:picLocks noChangeAspect="1"/>
            </p:cNvPicPr>
            <p:nvPr/>
          </p:nvPicPr>
          <p:blipFill>
            <a:blip r:embed="rId2" cstate="print">
              <a:extLst>
                <a:ext uri="{28A0092B-C50C-407E-A947-70E740481C1C}">
                  <a14:useLocalDpi xmlns:a14="http://schemas.microsoft.com/office/drawing/2010/main" val="0"/>
                </a:ext>
              </a:extLst>
            </a:blip>
            <a:srcRect b="14076"/>
            <a:stretch/>
          </p:blipFill>
          <p:spPr>
            <a:xfrm>
              <a:off x="9270949" y="5480752"/>
              <a:ext cx="2327686" cy="2000037"/>
            </a:xfrm>
            <a:prstGeom prst="rect">
              <a:avLst/>
            </a:prstGeom>
          </p:spPr>
        </p:pic>
      </p:grpSp>
      <p:sp>
        <p:nvSpPr>
          <p:cNvPr id="2" name="AutoShape 2"/>
          <p:cNvSpPr/>
          <p:nvPr/>
        </p:nvSpPr>
        <p:spPr>
          <a:xfrm flipV="1">
            <a:off x="7354154" y="-1524"/>
            <a:ext cx="8554596" cy="10287000"/>
          </a:xfrm>
          <a:prstGeom prst="line">
            <a:avLst/>
          </a:prstGeom>
          <a:ln w="9525" cap="flat">
            <a:solidFill>
              <a:srgbClr val="FFFFFF"/>
            </a:solidFill>
            <a:prstDash val="solid"/>
            <a:headEnd type="none" w="sm" len="sm"/>
            <a:tailEnd type="none" w="sm" len="sm"/>
          </a:ln>
        </p:spPr>
        <p:txBody>
          <a:bodyPr/>
          <a:lstStyle/>
          <a:p>
            <a:endParaRPr lang="en-CA"/>
          </a:p>
        </p:txBody>
      </p:sp>
      <p:sp>
        <p:nvSpPr>
          <p:cNvPr id="4" name="TextBox 4"/>
          <p:cNvSpPr txBox="1"/>
          <p:nvPr/>
        </p:nvSpPr>
        <p:spPr>
          <a:xfrm>
            <a:off x="4419600" y="1237660"/>
            <a:ext cx="12709161" cy="1965923"/>
          </a:xfrm>
          <a:prstGeom prst="rect">
            <a:avLst/>
          </a:prstGeom>
        </p:spPr>
        <p:txBody>
          <a:bodyPr wrap="square" lIns="0" tIns="0" rIns="0" bIns="0" rtlCol="0" anchor="t">
            <a:spAutoFit/>
          </a:bodyPr>
          <a:lstStyle/>
          <a:p>
            <a:pPr algn="r">
              <a:lnSpc>
                <a:spcPts val="16619"/>
              </a:lnSpc>
              <a:spcBef>
                <a:spcPct val="0"/>
              </a:spcBef>
            </a:pPr>
            <a:r>
              <a:rPr lang="en-US" sz="8800" dirty="0">
                <a:solidFill>
                  <a:srgbClr val="FFFFFF"/>
                </a:solidFill>
                <a:latin typeface="Garet"/>
                <a:ea typeface="Garet"/>
                <a:cs typeface="Garet"/>
                <a:sym typeface="Garet"/>
              </a:rPr>
              <a:t>METHODS</a:t>
            </a:r>
          </a:p>
        </p:txBody>
      </p:sp>
      <p:grpSp>
        <p:nvGrpSpPr>
          <p:cNvPr id="13" name="Group 13"/>
          <p:cNvGrpSpPr/>
          <p:nvPr/>
        </p:nvGrpSpPr>
        <p:grpSpPr>
          <a:xfrm>
            <a:off x="-937818" y="1312723"/>
            <a:ext cx="8291972" cy="2375971"/>
            <a:chOff x="0" y="0"/>
            <a:chExt cx="1284643" cy="368100"/>
          </a:xfrm>
        </p:grpSpPr>
        <p:sp>
          <p:nvSpPr>
            <p:cNvPr id="14" name="Freeform 14"/>
            <p:cNvSpPr/>
            <p:nvPr/>
          </p:nvSpPr>
          <p:spPr>
            <a:xfrm>
              <a:off x="0" y="0"/>
              <a:ext cx="1284643" cy="368100"/>
            </a:xfrm>
            <a:custGeom>
              <a:avLst/>
              <a:gdLst/>
              <a:ahLst/>
              <a:cxnLst/>
              <a:rect l="l" t="t" r="r" b="b"/>
              <a:pathLst>
                <a:path w="1284643" h="368100">
                  <a:moveTo>
                    <a:pt x="0" y="0"/>
                  </a:moveTo>
                  <a:lnTo>
                    <a:pt x="1284643" y="0"/>
                  </a:lnTo>
                  <a:lnTo>
                    <a:pt x="1284643" y="368100"/>
                  </a:lnTo>
                  <a:lnTo>
                    <a:pt x="0" y="368100"/>
                  </a:lnTo>
                  <a:close/>
                </a:path>
              </a:pathLst>
            </a:custGeom>
            <a:blipFill>
              <a:blip r:embed="rId3"/>
              <a:stretch>
                <a:fillRect t="-66258" b="-66258"/>
              </a:stretch>
            </a:blipFill>
          </p:spPr>
          <p:txBody>
            <a:bodyPr/>
            <a:lstStyle/>
            <a:p>
              <a:endParaRPr lang="en-CA"/>
            </a:p>
          </p:txBody>
        </p:sp>
      </p:grpSp>
      <p:sp>
        <p:nvSpPr>
          <p:cNvPr id="15" name="TextBox 15"/>
          <p:cNvSpPr txBox="1"/>
          <p:nvPr/>
        </p:nvSpPr>
        <p:spPr>
          <a:xfrm>
            <a:off x="1719626" y="7995401"/>
            <a:ext cx="2595169" cy="366504"/>
          </a:xfrm>
          <a:prstGeom prst="rect">
            <a:avLst/>
          </a:prstGeom>
        </p:spPr>
        <p:txBody>
          <a:bodyPr lIns="0" tIns="0" rIns="0" bIns="0" rtlCol="0" anchor="t">
            <a:spAutoFit/>
          </a:bodyPr>
          <a:lstStyle/>
          <a:p>
            <a:pPr algn="ctr">
              <a:lnSpc>
                <a:spcPts val="2946"/>
              </a:lnSpc>
              <a:spcBef>
                <a:spcPct val="0"/>
              </a:spcBef>
            </a:pPr>
            <a:r>
              <a:rPr lang="en-US" sz="2104" b="1" dirty="0">
                <a:solidFill>
                  <a:srgbClr val="FFFFFF"/>
                </a:solidFill>
                <a:latin typeface="Garet Bold"/>
                <a:ea typeface="Garet Bold"/>
                <a:cs typeface="Garet Bold"/>
                <a:sym typeface="Garet Bold"/>
              </a:rPr>
              <a:t>COLLECTION</a:t>
            </a:r>
          </a:p>
        </p:txBody>
      </p:sp>
      <p:sp>
        <p:nvSpPr>
          <p:cNvPr id="16" name="TextBox 16"/>
          <p:cNvSpPr txBox="1"/>
          <p:nvPr/>
        </p:nvSpPr>
        <p:spPr>
          <a:xfrm>
            <a:off x="1719626" y="8436968"/>
            <a:ext cx="2595169" cy="412934"/>
          </a:xfrm>
          <a:prstGeom prst="rect">
            <a:avLst/>
          </a:prstGeom>
        </p:spPr>
        <p:txBody>
          <a:bodyPr lIns="0" tIns="0" rIns="0" bIns="0" rtlCol="0" anchor="t">
            <a:spAutoFit/>
          </a:bodyPr>
          <a:lstStyle/>
          <a:p>
            <a:pPr algn="ctr">
              <a:lnSpc>
                <a:spcPts val="1599"/>
              </a:lnSpc>
              <a:spcBef>
                <a:spcPct val="0"/>
              </a:spcBef>
            </a:pPr>
            <a:r>
              <a:rPr lang="en-US" sz="1400" dirty="0">
                <a:solidFill>
                  <a:srgbClr val="FFFFFF"/>
                </a:solidFill>
                <a:latin typeface="Garet"/>
                <a:ea typeface="Garet"/>
                <a:cs typeface="Garet"/>
                <a:sym typeface="Garet"/>
              </a:rPr>
              <a:t>Retrieval from several different datasets</a:t>
            </a:r>
            <a:endParaRPr lang="en-US" sz="1600" dirty="0">
              <a:solidFill>
                <a:srgbClr val="FFFFFF"/>
              </a:solidFill>
              <a:latin typeface="Garet"/>
              <a:ea typeface="Garet"/>
              <a:cs typeface="Garet"/>
              <a:sym typeface="Garet"/>
            </a:endParaRPr>
          </a:p>
        </p:txBody>
      </p:sp>
      <p:sp>
        <p:nvSpPr>
          <p:cNvPr id="21" name="TextBox 21"/>
          <p:cNvSpPr txBox="1"/>
          <p:nvPr/>
        </p:nvSpPr>
        <p:spPr>
          <a:xfrm>
            <a:off x="12846491" y="7995401"/>
            <a:ext cx="2595169" cy="366504"/>
          </a:xfrm>
          <a:prstGeom prst="rect">
            <a:avLst/>
          </a:prstGeom>
        </p:spPr>
        <p:txBody>
          <a:bodyPr lIns="0" tIns="0" rIns="0" bIns="0" rtlCol="0" anchor="t">
            <a:spAutoFit/>
          </a:bodyPr>
          <a:lstStyle/>
          <a:p>
            <a:pPr algn="ctr">
              <a:lnSpc>
                <a:spcPts val="2946"/>
              </a:lnSpc>
              <a:spcBef>
                <a:spcPct val="0"/>
              </a:spcBef>
            </a:pPr>
            <a:r>
              <a:rPr lang="en-US" sz="2104" b="1" dirty="0">
                <a:solidFill>
                  <a:srgbClr val="FFFFFF"/>
                </a:solidFill>
                <a:latin typeface="Garet Bold"/>
                <a:ea typeface="Garet Bold"/>
                <a:cs typeface="Garet Bold"/>
                <a:sym typeface="Garet Bold"/>
              </a:rPr>
              <a:t>ANALYSIS</a:t>
            </a:r>
          </a:p>
        </p:txBody>
      </p:sp>
      <p:sp>
        <p:nvSpPr>
          <p:cNvPr id="22" name="TextBox 22"/>
          <p:cNvSpPr txBox="1"/>
          <p:nvPr/>
        </p:nvSpPr>
        <p:spPr>
          <a:xfrm>
            <a:off x="12846491" y="8436968"/>
            <a:ext cx="2595169" cy="420628"/>
          </a:xfrm>
          <a:prstGeom prst="rect">
            <a:avLst/>
          </a:prstGeom>
        </p:spPr>
        <p:txBody>
          <a:bodyPr lIns="0" tIns="0" rIns="0" bIns="0" rtlCol="0" anchor="t">
            <a:spAutoFit/>
          </a:bodyPr>
          <a:lstStyle/>
          <a:p>
            <a:pPr algn="ctr">
              <a:lnSpc>
                <a:spcPts val="1599"/>
              </a:lnSpc>
              <a:spcBef>
                <a:spcPct val="0"/>
              </a:spcBef>
            </a:pPr>
            <a:r>
              <a:rPr lang="en-US" sz="1400" dirty="0">
                <a:solidFill>
                  <a:srgbClr val="FFFFFF"/>
                </a:solidFill>
                <a:latin typeface="Garet"/>
                <a:ea typeface="Garet"/>
                <a:cs typeface="Garet"/>
                <a:sym typeface="Garet"/>
              </a:rPr>
              <a:t>Modelling, Evaluation, Predictions</a:t>
            </a:r>
          </a:p>
        </p:txBody>
      </p:sp>
      <p:sp>
        <p:nvSpPr>
          <p:cNvPr id="23" name="Rectangle 22">
            <a:extLst>
              <a:ext uri="{FF2B5EF4-FFF2-40B4-BE49-F238E27FC236}">
                <a16:creationId xmlns:a16="http://schemas.microsoft.com/office/drawing/2014/main" id="{3C2F421A-F832-0278-AF92-608966EC7804}"/>
              </a:ext>
            </a:extLst>
          </p:cNvPr>
          <p:cNvSpPr/>
          <p:nvPr/>
        </p:nvSpPr>
        <p:spPr>
          <a:xfrm>
            <a:off x="1715962" y="5157216"/>
            <a:ext cx="2595169" cy="2674542"/>
          </a:xfrm>
          <a:prstGeom prst="rect">
            <a:avLst/>
          </a:prstGeom>
          <a:solidFill>
            <a:srgbClr val="3C51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FCAB1EBF-2B12-1BEE-D2B8-745FBE3507B0}"/>
              </a:ext>
            </a:extLst>
          </p:cNvPr>
          <p:cNvSpPr/>
          <p:nvPr/>
        </p:nvSpPr>
        <p:spPr>
          <a:xfrm>
            <a:off x="12852587" y="5143500"/>
            <a:ext cx="2595169" cy="2674542"/>
          </a:xfrm>
          <a:prstGeom prst="rect">
            <a:avLst/>
          </a:prstGeom>
          <a:solidFill>
            <a:srgbClr val="3C51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 name="Group 4">
            <a:extLst>
              <a:ext uri="{FF2B5EF4-FFF2-40B4-BE49-F238E27FC236}">
                <a16:creationId xmlns:a16="http://schemas.microsoft.com/office/drawing/2014/main" id="{0EE02463-A4B9-4F95-DB53-E544914D4527}"/>
              </a:ext>
            </a:extLst>
          </p:cNvPr>
          <p:cNvGrpSpPr/>
          <p:nvPr/>
        </p:nvGrpSpPr>
        <p:grpSpPr>
          <a:xfrm>
            <a:off x="9140868" y="5157216"/>
            <a:ext cx="2595170" cy="3692686"/>
            <a:chOff x="5428416" y="5157216"/>
            <a:chExt cx="2595170" cy="3692686"/>
          </a:xfrm>
        </p:grpSpPr>
        <p:sp>
          <p:nvSpPr>
            <p:cNvPr id="17" name="TextBox 17"/>
            <p:cNvSpPr txBox="1"/>
            <p:nvPr/>
          </p:nvSpPr>
          <p:spPr>
            <a:xfrm>
              <a:off x="5613127" y="7995401"/>
              <a:ext cx="2225751" cy="366504"/>
            </a:xfrm>
            <a:prstGeom prst="rect">
              <a:avLst/>
            </a:prstGeom>
          </p:spPr>
          <p:txBody>
            <a:bodyPr lIns="0" tIns="0" rIns="0" bIns="0" rtlCol="0" anchor="t">
              <a:spAutoFit/>
            </a:bodyPr>
            <a:lstStyle/>
            <a:p>
              <a:pPr algn="ctr">
                <a:lnSpc>
                  <a:spcPts val="2946"/>
                </a:lnSpc>
                <a:spcBef>
                  <a:spcPct val="0"/>
                </a:spcBef>
              </a:pPr>
              <a:r>
                <a:rPr lang="en-US" sz="2104" b="1" dirty="0">
                  <a:solidFill>
                    <a:srgbClr val="FFFFFF"/>
                  </a:solidFill>
                  <a:latin typeface="Garet Bold"/>
                  <a:ea typeface="Garet Bold"/>
                  <a:cs typeface="Garet Bold"/>
                  <a:sym typeface="Garet Bold"/>
                </a:rPr>
                <a:t>PROCESSING</a:t>
              </a:r>
            </a:p>
          </p:txBody>
        </p:sp>
        <p:sp>
          <p:nvSpPr>
            <p:cNvPr id="18" name="TextBox 18"/>
            <p:cNvSpPr txBox="1"/>
            <p:nvPr/>
          </p:nvSpPr>
          <p:spPr>
            <a:xfrm>
              <a:off x="5428417" y="8436968"/>
              <a:ext cx="2595169" cy="412934"/>
            </a:xfrm>
            <a:prstGeom prst="rect">
              <a:avLst/>
            </a:prstGeom>
          </p:spPr>
          <p:txBody>
            <a:bodyPr lIns="0" tIns="0" rIns="0" bIns="0" rtlCol="0" anchor="t">
              <a:spAutoFit/>
            </a:bodyPr>
            <a:lstStyle/>
            <a:p>
              <a:pPr algn="ctr">
                <a:lnSpc>
                  <a:spcPts val="1599"/>
                </a:lnSpc>
                <a:spcBef>
                  <a:spcPct val="0"/>
                </a:spcBef>
              </a:pPr>
              <a:r>
                <a:rPr lang="en-US" sz="1400" dirty="0">
                  <a:solidFill>
                    <a:srgbClr val="FFFFFF"/>
                  </a:solidFill>
                  <a:latin typeface="Garet"/>
                  <a:ea typeface="Garet"/>
                  <a:cs typeface="Garet"/>
                  <a:sym typeface="Garet"/>
                </a:rPr>
                <a:t>Transformation, Cleaning, Conversion</a:t>
              </a:r>
            </a:p>
          </p:txBody>
        </p:sp>
        <p:sp>
          <p:nvSpPr>
            <p:cNvPr id="24" name="Rectangle 23">
              <a:extLst>
                <a:ext uri="{FF2B5EF4-FFF2-40B4-BE49-F238E27FC236}">
                  <a16:creationId xmlns:a16="http://schemas.microsoft.com/office/drawing/2014/main" id="{0B6B688B-D1BB-C48F-9FFA-52C4DBB061B4}"/>
                </a:ext>
              </a:extLst>
            </p:cNvPr>
            <p:cNvSpPr/>
            <p:nvPr/>
          </p:nvSpPr>
          <p:spPr>
            <a:xfrm>
              <a:off x="5428416" y="5157216"/>
              <a:ext cx="2595169" cy="2674542"/>
            </a:xfrm>
            <a:prstGeom prst="rect">
              <a:avLst/>
            </a:prstGeom>
            <a:solidFill>
              <a:srgbClr val="3C51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 name="Picture 29" descr="A white logo with a gear and a black background&#10;&#10;AI-generated content may be incorrect.">
              <a:extLst>
                <a:ext uri="{FF2B5EF4-FFF2-40B4-BE49-F238E27FC236}">
                  <a16:creationId xmlns:a16="http://schemas.microsoft.com/office/drawing/2014/main" id="{4A1B39ED-5D71-524D-AABE-0855C9641B1A}"/>
                </a:ext>
              </a:extLst>
            </p:cNvPr>
            <p:cNvPicPr>
              <a:picLocks noChangeAspect="1"/>
            </p:cNvPicPr>
            <p:nvPr/>
          </p:nvPicPr>
          <p:blipFill>
            <a:blip r:embed="rId4" cstate="print">
              <a:extLst>
                <a:ext uri="{28A0092B-C50C-407E-A947-70E740481C1C}">
                  <a14:useLocalDpi xmlns:a14="http://schemas.microsoft.com/office/drawing/2010/main" val="0"/>
                </a:ext>
              </a:extLst>
            </a:blip>
            <a:srcRect b="15714"/>
            <a:stretch/>
          </p:blipFill>
          <p:spPr>
            <a:xfrm>
              <a:off x="5657154" y="5497204"/>
              <a:ext cx="2366431" cy="1994563"/>
            </a:xfrm>
            <a:prstGeom prst="rect">
              <a:avLst/>
            </a:prstGeom>
          </p:spPr>
        </p:pic>
      </p:grpSp>
      <p:pic>
        <p:nvPicPr>
          <p:cNvPr id="34" name="Picture 33" descr="A white icon with papers connected to a server&#10;&#10;AI-generated content may be incorrect.">
            <a:extLst>
              <a:ext uri="{FF2B5EF4-FFF2-40B4-BE49-F238E27FC236}">
                <a16:creationId xmlns:a16="http://schemas.microsoft.com/office/drawing/2014/main" id="{5B26E40C-B3FA-3480-8261-71A6892B2E1E}"/>
              </a:ext>
            </a:extLst>
          </p:cNvPr>
          <p:cNvPicPr>
            <a:picLocks noChangeAspect="1"/>
          </p:cNvPicPr>
          <p:nvPr/>
        </p:nvPicPr>
        <p:blipFill>
          <a:blip r:embed="rId5" cstate="print">
            <a:extLst>
              <a:ext uri="{28A0092B-C50C-407E-A947-70E740481C1C}">
                <a14:useLocalDpi xmlns:a14="http://schemas.microsoft.com/office/drawing/2010/main" val="0"/>
              </a:ext>
            </a:extLst>
          </a:blip>
          <a:srcRect b="13429"/>
          <a:stretch/>
        </p:blipFill>
        <p:spPr>
          <a:xfrm>
            <a:off x="1858409" y="5497204"/>
            <a:ext cx="2310274" cy="2000037"/>
          </a:xfrm>
          <a:prstGeom prst="rect">
            <a:avLst/>
          </a:prstGeom>
        </p:spPr>
      </p:pic>
      <p:pic>
        <p:nvPicPr>
          <p:cNvPr id="36" name="Picture 35" descr="A white icon with a magnifying glass and a graph&#10;&#10;AI-generated content may be incorrect.">
            <a:extLst>
              <a:ext uri="{FF2B5EF4-FFF2-40B4-BE49-F238E27FC236}">
                <a16:creationId xmlns:a16="http://schemas.microsoft.com/office/drawing/2014/main" id="{BC603009-751E-47BD-47C5-63107B29A281}"/>
              </a:ext>
            </a:extLst>
          </p:cNvPr>
          <p:cNvPicPr>
            <a:picLocks noChangeAspect="1"/>
          </p:cNvPicPr>
          <p:nvPr/>
        </p:nvPicPr>
        <p:blipFill>
          <a:blip r:embed="rId6" cstate="print">
            <a:extLst>
              <a:ext uri="{28A0092B-C50C-407E-A947-70E740481C1C}">
                <a14:useLocalDpi xmlns:a14="http://schemas.microsoft.com/office/drawing/2010/main" val="0"/>
              </a:ext>
            </a:extLst>
          </a:blip>
          <a:srcRect b="14780"/>
          <a:stretch/>
        </p:blipFill>
        <p:spPr>
          <a:xfrm>
            <a:off x="13001402" y="5584327"/>
            <a:ext cx="2296712" cy="19572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p:cNvGrpSpPr/>
        <p:nvPr/>
      </p:nvGrpSpPr>
      <p:grpSpPr>
        <a:xfrm>
          <a:off x="0" y="0"/>
          <a:ext cx="0" cy="0"/>
          <a:chOff x="0" y="0"/>
          <a:chExt cx="0" cy="0"/>
        </a:xfrm>
      </p:grpSpPr>
      <p:grpSp>
        <p:nvGrpSpPr>
          <p:cNvPr id="2" name="Group 2"/>
          <p:cNvGrpSpPr/>
          <p:nvPr/>
        </p:nvGrpSpPr>
        <p:grpSpPr>
          <a:xfrm>
            <a:off x="-225952" y="-163642"/>
            <a:ext cx="18739904" cy="4201813"/>
            <a:chOff x="0" y="0"/>
            <a:chExt cx="2903301" cy="650971"/>
          </a:xfrm>
        </p:grpSpPr>
        <p:sp>
          <p:nvSpPr>
            <p:cNvPr id="3" name="Freeform 3"/>
            <p:cNvSpPr/>
            <p:nvPr/>
          </p:nvSpPr>
          <p:spPr>
            <a:xfrm>
              <a:off x="0" y="0"/>
              <a:ext cx="2903301" cy="650971"/>
            </a:xfrm>
            <a:custGeom>
              <a:avLst/>
              <a:gdLst/>
              <a:ahLst/>
              <a:cxnLst/>
              <a:rect l="l" t="t" r="r" b="b"/>
              <a:pathLst>
                <a:path w="2903301" h="650971">
                  <a:moveTo>
                    <a:pt x="0" y="0"/>
                  </a:moveTo>
                  <a:lnTo>
                    <a:pt x="2903301" y="0"/>
                  </a:lnTo>
                  <a:lnTo>
                    <a:pt x="2903301" y="650971"/>
                  </a:lnTo>
                  <a:lnTo>
                    <a:pt x="0" y="650971"/>
                  </a:lnTo>
                  <a:close/>
                </a:path>
              </a:pathLst>
            </a:custGeom>
            <a:blipFill>
              <a:blip r:embed="rId2"/>
              <a:stretch>
                <a:fillRect t="-77671" b="-73201"/>
              </a:stretch>
            </a:blipFill>
          </p:spPr>
          <p:txBody>
            <a:bodyPr/>
            <a:lstStyle/>
            <a:p>
              <a:endParaRPr lang="en-CA"/>
            </a:p>
          </p:txBody>
        </p:sp>
      </p:grpSp>
      <p:sp>
        <p:nvSpPr>
          <p:cNvPr id="4" name="AutoShape 4"/>
          <p:cNvSpPr/>
          <p:nvPr/>
        </p:nvSpPr>
        <p:spPr>
          <a:xfrm flipV="1">
            <a:off x="478984" y="3045"/>
            <a:ext cx="8554596" cy="10287000"/>
          </a:xfrm>
          <a:prstGeom prst="line">
            <a:avLst/>
          </a:prstGeom>
          <a:ln w="9525" cap="flat">
            <a:solidFill>
              <a:srgbClr val="FFFFFF"/>
            </a:solidFill>
            <a:prstDash val="solid"/>
            <a:headEnd type="none" w="sm" len="sm"/>
            <a:tailEnd type="none" w="sm" len="sm"/>
          </a:ln>
        </p:spPr>
        <p:txBody>
          <a:bodyPr/>
          <a:lstStyle/>
          <a:p>
            <a:endParaRPr lang="en-CA"/>
          </a:p>
        </p:txBody>
      </p:sp>
      <p:sp>
        <p:nvSpPr>
          <p:cNvPr id="5" name="TextBox 5"/>
          <p:cNvSpPr txBox="1"/>
          <p:nvPr/>
        </p:nvSpPr>
        <p:spPr>
          <a:xfrm>
            <a:off x="10108408" y="5453402"/>
            <a:ext cx="7224930" cy="1252927"/>
          </a:xfrm>
          <a:prstGeom prst="rect">
            <a:avLst/>
          </a:prstGeom>
        </p:spPr>
        <p:txBody>
          <a:bodyPr lIns="0" tIns="0" rIns="0" bIns="0" rtlCol="0" anchor="t">
            <a:spAutoFit/>
          </a:bodyPr>
          <a:lstStyle/>
          <a:p>
            <a:pPr algn="r">
              <a:lnSpc>
                <a:spcPts val="10216"/>
              </a:lnSpc>
              <a:spcBef>
                <a:spcPct val="0"/>
              </a:spcBef>
            </a:pPr>
            <a:r>
              <a:rPr lang="en-US" sz="7297" dirty="0">
                <a:solidFill>
                  <a:srgbClr val="FFFFFF"/>
                </a:solidFill>
                <a:latin typeface="Garet"/>
                <a:ea typeface="Garet"/>
                <a:cs typeface="Garet"/>
                <a:sym typeface="Garet"/>
              </a:rPr>
              <a:t>DATA</a:t>
            </a:r>
          </a:p>
        </p:txBody>
      </p:sp>
      <p:sp>
        <p:nvSpPr>
          <p:cNvPr id="6" name="TextBox 6"/>
          <p:cNvSpPr txBox="1"/>
          <p:nvPr/>
        </p:nvSpPr>
        <p:spPr>
          <a:xfrm>
            <a:off x="7830261" y="6079866"/>
            <a:ext cx="9503077" cy="2053319"/>
          </a:xfrm>
          <a:prstGeom prst="rect">
            <a:avLst/>
          </a:prstGeom>
        </p:spPr>
        <p:txBody>
          <a:bodyPr wrap="square" lIns="0" tIns="0" rIns="0" bIns="0" rtlCol="0" anchor="t">
            <a:spAutoFit/>
          </a:bodyPr>
          <a:lstStyle/>
          <a:p>
            <a:pPr algn="r">
              <a:lnSpc>
                <a:spcPts val="16619"/>
              </a:lnSpc>
              <a:spcBef>
                <a:spcPct val="0"/>
              </a:spcBef>
            </a:pPr>
            <a:r>
              <a:rPr lang="en-US" sz="9900" dirty="0">
                <a:solidFill>
                  <a:srgbClr val="3C5162"/>
                </a:solidFill>
                <a:latin typeface="Garet"/>
                <a:ea typeface="Garet"/>
                <a:cs typeface="Garet"/>
                <a:sym typeface="Garet"/>
              </a:rPr>
              <a:t>COLLECTION</a:t>
            </a:r>
          </a:p>
        </p:txBody>
      </p:sp>
      <p:sp>
        <p:nvSpPr>
          <p:cNvPr id="7" name="TextBox 7"/>
          <p:cNvSpPr txBox="1"/>
          <p:nvPr/>
        </p:nvSpPr>
        <p:spPr>
          <a:xfrm>
            <a:off x="1656632" y="5225115"/>
            <a:ext cx="6199300" cy="3877985"/>
          </a:xfrm>
          <a:prstGeom prst="rect">
            <a:avLst/>
          </a:prstGeom>
          <a:solidFill>
            <a:srgbClr val="D8D8DF"/>
          </a:solidFill>
        </p:spPr>
        <p:txBody>
          <a:bodyPr wrap="square" lIns="0" tIns="0" rIns="0" bIns="0" rtlCol="0" anchor="t">
            <a:spAutoFit/>
          </a:bodyPr>
          <a:lstStyle/>
          <a:p>
            <a:pPr algn="just"/>
            <a:r>
              <a:rPr lang="en-US" sz="3600" dirty="0">
                <a:solidFill>
                  <a:srgbClr val="3C5162"/>
                </a:solidFill>
                <a:latin typeface="Garet"/>
                <a:ea typeface="Garet"/>
                <a:cs typeface="Garet"/>
                <a:sym typeface="Garet"/>
              </a:rPr>
              <a:t>| </a:t>
            </a:r>
            <a:r>
              <a:rPr lang="en-US" sz="2800" dirty="0">
                <a:solidFill>
                  <a:srgbClr val="3C5162"/>
                </a:solidFill>
                <a:latin typeface="Garet"/>
                <a:ea typeface="Garet"/>
                <a:cs typeface="Garet"/>
                <a:sym typeface="Garet"/>
              </a:rPr>
              <a:t>British Columbia Map</a:t>
            </a:r>
            <a:endParaRPr lang="en-US" sz="3600" dirty="0">
              <a:solidFill>
                <a:srgbClr val="3C5162"/>
              </a:solidFill>
              <a:latin typeface="Garet"/>
              <a:ea typeface="Garet"/>
              <a:cs typeface="Garet"/>
              <a:sym typeface="Garet"/>
            </a:endParaRPr>
          </a:p>
          <a:p>
            <a:pPr algn="just"/>
            <a:endParaRPr lang="en-US" sz="3600" dirty="0">
              <a:solidFill>
                <a:srgbClr val="3C5162"/>
              </a:solidFill>
              <a:latin typeface="Garet"/>
              <a:ea typeface="Garet"/>
              <a:cs typeface="Garet"/>
              <a:sym typeface="Garet"/>
            </a:endParaRPr>
          </a:p>
          <a:p>
            <a:pPr algn="just"/>
            <a:r>
              <a:rPr lang="en-US" sz="3600" dirty="0">
                <a:solidFill>
                  <a:srgbClr val="3C5162"/>
                </a:solidFill>
                <a:latin typeface="Garet"/>
                <a:ea typeface="Garet"/>
                <a:cs typeface="Garet"/>
                <a:sym typeface="Garet"/>
              </a:rPr>
              <a:t>| </a:t>
            </a:r>
            <a:r>
              <a:rPr lang="en-US" sz="2800" dirty="0">
                <a:solidFill>
                  <a:srgbClr val="3C5162"/>
                </a:solidFill>
                <a:latin typeface="Garet"/>
                <a:ea typeface="Garet"/>
                <a:cs typeface="Garet"/>
                <a:sym typeface="Garet"/>
              </a:rPr>
              <a:t>British Columbia Covariates</a:t>
            </a:r>
            <a:endParaRPr lang="en-US" sz="3600" dirty="0">
              <a:solidFill>
                <a:srgbClr val="3C5162"/>
              </a:solidFill>
              <a:latin typeface="Garet"/>
              <a:ea typeface="Garet"/>
              <a:cs typeface="Garet"/>
              <a:sym typeface="Garet"/>
            </a:endParaRPr>
          </a:p>
          <a:p>
            <a:pPr algn="just"/>
            <a:endParaRPr lang="en-US" sz="3600" dirty="0">
              <a:solidFill>
                <a:srgbClr val="3C5162"/>
              </a:solidFill>
              <a:latin typeface="Garet"/>
              <a:ea typeface="Garet"/>
              <a:cs typeface="Garet"/>
              <a:sym typeface="Garet"/>
            </a:endParaRPr>
          </a:p>
          <a:p>
            <a:pPr algn="just"/>
            <a:r>
              <a:rPr lang="en-US" sz="3600" dirty="0">
                <a:solidFill>
                  <a:srgbClr val="3C5162"/>
                </a:solidFill>
                <a:latin typeface="Garet"/>
                <a:ea typeface="Garet"/>
                <a:cs typeface="Garet"/>
                <a:sym typeface="Garet"/>
              </a:rPr>
              <a:t>| </a:t>
            </a:r>
            <a:r>
              <a:rPr lang="en-US" sz="2800" dirty="0">
                <a:solidFill>
                  <a:srgbClr val="3C5162"/>
                </a:solidFill>
                <a:latin typeface="Garet"/>
                <a:ea typeface="Garet"/>
                <a:cs typeface="Garet"/>
                <a:sym typeface="Garet"/>
              </a:rPr>
              <a:t>Salmon/Goose Locations</a:t>
            </a:r>
            <a:endParaRPr lang="en-US" sz="3600" dirty="0">
              <a:solidFill>
                <a:srgbClr val="3C5162"/>
              </a:solidFill>
              <a:latin typeface="Garet"/>
              <a:ea typeface="Garet"/>
              <a:cs typeface="Garet"/>
              <a:sym typeface="Garet"/>
            </a:endParaRPr>
          </a:p>
          <a:p>
            <a:pPr algn="just"/>
            <a:endParaRPr lang="en-US" sz="3600" dirty="0">
              <a:solidFill>
                <a:srgbClr val="3C5162"/>
              </a:solidFill>
              <a:latin typeface="Garet"/>
              <a:ea typeface="Garet"/>
              <a:cs typeface="Garet"/>
              <a:sym typeface="Garet"/>
            </a:endParaRPr>
          </a:p>
          <a:p>
            <a:pPr algn="just"/>
            <a:r>
              <a:rPr lang="en-US" sz="3600" dirty="0">
                <a:solidFill>
                  <a:srgbClr val="3C5162"/>
                </a:solidFill>
                <a:latin typeface="Garet"/>
                <a:ea typeface="Garet"/>
                <a:cs typeface="Garet"/>
                <a:sym typeface="Garet"/>
              </a:rPr>
              <a:t>| </a:t>
            </a:r>
            <a:r>
              <a:rPr lang="en-US" sz="2800" dirty="0">
                <a:solidFill>
                  <a:srgbClr val="3C5162"/>
                </a:solidFill>
                <a:latin typeface="Garet"/>
                <a:ea typeface="Garet"/>
                <a:cs typeface="Garet"/>
                <a:sym typeface="Garet"/>
              </a:rPr>
              <a:t>Data Center Locations</a:t>
            </a:r>
            <a:endParaRPr lang="en-US" sz="3600" dirty="0">
              <a:solidFill>
                <a:srgbClr val="3C5162"/>
              </a:solidFill>
              <a:latin typeface="Garet"/>
              <a:ea typeface="Garet"/>
              <a:cs typeface="Garet"/>
              <a:sym typeface="Gare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D8D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B40118-650D-FE61-AC19-855FFB44B9FA}"/>
              </a:ext>
            </a:extLst>
          </p:cNvPr>
          <p:cNvSpPr txBox="1"/>
          <p:nvPr/>
        </p:nvSpPr>
        <p:spPr>
          <a:xfrm>
            <a:off x="1371600" y="-114300"/>
            <a:ext cx="10606045" cy="1977464"/>
          </a:xfrm>
          <a:prstGeom prst="rect">
            <a:avLst/>
          </a:prstGeom>
        </p:spPr>
        <p:txBody>
          <a:bodyPr wrap="square" lIns="0" tIns="0" rIns="0" bIns="0" rtlCol="0" anchor="t">
            <a:spAutoFit/>
          </a:bodyPr>
          <a:lstStyle/>
          <a:p>
            <a:pPr algn="l">
              <a:lnSpc>
                <a:spcPts val="16619"/>
              </a:lnSpc>
              <a:spcBef>
                <a:spcPct val="0"/>
              </a:spcBef>
            </a:pPr>
            <a:r>
              <a:rPr lang="en-US" sz="8800" dirty="0">
                <a:solidFill>
                  <a:srgbClr val="FFFFFF"/>
                </a:solidFill>
                <a:latin typeface="Garet"/>
                <a:ea typeface="Garet"/>
                <a:cs typeface="Garet"/>
                <a:sym typeface="Garet"/>
              </a:rPr>
              <a:t>EDA</a:t>
            </a:r>
            <a:endParaRPr lang="en-US" sz="11871" dirty="0">
              <a:solidFill>
                <a:srgbClr val="FFFFFF"/>
              </a:solidFill>
              <a:latin typeface="Garet"/>
              <a:ea typeface="Garet"/>
              <a:cs typeface="Garet"/>
              <a:sym typeface="Garet"/>
            </a:endParaRPr>
          </a:p>
        </p:txBody>
      </p:sp>
      <p:sp>
        <p:nvSpPr>
          <p:cNvPr id="6" name="TextBox 8">
            <a:extLst>
              <a:ext uri="{FF2B5EF4-FFF2-40B4-BE49-F238E27FC236}">
                <a16:creationId xmlns:a16="http://schemas.microsoft.com/office/drawing/2014/main" id="{3A53F152-6393-D201-C08F-B608BF896525}"/>
              </a:ext>
            </a:extLst>
          </p:cNvPr>
          <p:cNvSpPr txBox="1"/>
          <p:nvPr/>
        </p:nvSpPr>
        <p:spPr>
          <a:xfrm>
            <a:off x="1447800" y="1280312"/>
            <a:ext cx="9010744" cy="1165704"/>
          </a:xfrm>
          <a:prstGeom prst="rect">
            <a:avLst/>
          </a:prstGeom>
        </p:spPr>
        <p:txBody>
          <a:bodyPr lIns="0" tIns="0" rIns="0" bIns="0" rtlCol="0" anchor="t">
            <a:spAutoFit/>
          </a:bodyPr>
          <a:lstStyle/>
          <a:p>
            <a:pPr algn="l">
              <a:lnSpc>
                <a:spcPts val="10216"/>
              </a:lnSpc>
              <a:spcBef>
                <a:spcPct val="0"/>
              </a:spcBef>
            </a:pPr>
            <a:r>
              <a:rPr lang="en-US" sz="4800" dirty="0">
                <a:solidFill>
                  <a:srgbClr val="3C5162"/>
                </a:solidFill>
                <a:latin typeface="Garet"/>
                <a:ea typeface="Garet"/>
                <a:cs typeface="Garet"/>
                <a:sym typeface="Garet"/>
              </a:rPr>
              <a:t>SALMON</a:t>
            </a:r>
          </a:p>
        </p:txBody>
      </p:sp>
      <p:grpSp>
        <p:nvGrpSpPr>
          <p:cNvPr id="14" name="Group 13">
            <a:extLst>
              <a:ext uri="{FF2B5EF4-FFF2-40B4-BE49-F238E27FC236}">
                <a16:creationId xmlns:a16="http://schemas.microsoft.com/office/drawing/2014/main" id="{C66F1413-B5BA-4DB2-D176-4E9D59F3454C}"/>
              </a:ext>
            </a:extLst>
          </p:cNvPr>
          <p:cNvGrpSpPr/>
          <p:nvPr/>
        </p:nvGrpSpPr>
        <p:grpSpPr>
          <a:xfrm>
            <a:off x="1389888" y="3390900"/>
            <a:ext cx="15508224" cy="6021325"/>
            <a:chOff x="1371600" y="3541776"/>
            <a:chExt cx="15508224" cy="6021325"/>
          </a:xfrm>
        </p:grpSpPr>
        <p:pic>
          <p:nvPicPr>
            <p:cNvPr id="9" name="Picture 8">
              <a:extLst>
                <a:ext uri="{FF2B5EF4-FFF2-40B4-BE49-F238E27FC236}">
                  <a16:creationId xmlns:a16="http://schemas.microsoft.com/office/drawing/2014/main" id="{297E59CA-5487-3695-DE46-D4F17D9DD622}"/>
                </a:ext>
              </a:extLst>
            </p:cNvPr>
            <p:cNvPicPr>
              <a:picLocks noChangeAspect="1"/>
            </p:cNvPicPr>
            <p:nvPr/>
          </p:nvPicPr>
          <p:blipFill>
            <a:blip r:embed="rId2">
              <a:extLst>
                <a:ext uri="{28A0092B-C50C-407E-A947-70E740481C1C}">
                  <a14:useLocalDpi xmlns:a14="http://schemas.microsoft.com/office/drawing/2010/main" val="0"/>
                </a:ext>
              </a:extLst>
            </a:blip>
            <a:srcRect b="17926"/>
            <a:stretch/>
          </p:blipFill>
          <p:spPr>
            <a:xfrm>
              <a:off x="1371600" y="3541776"/>
              <a:ext cx="7321926" cy="6019800"/>
            </a:xfrm>
            <a:prstGeom prst="rect">
              <a:avLst/>
            </a:prstGeom>
            <a:ln>
              <a:solidFill>
                <a:srgbClr val="3C5162"/>
              </a:solidFill>
            </a:ln>
          </p:spPr>
        </p:pic>
        <p:pic>
          <p:nvPicPr>
            <p:cNvPr id="11" name="Picture 10">
              <a:extLst>
                <a:ext uri="{FF2B5EF4-FFF2-40B4-BE49-F238E27FC236}">
                  <a16:creationId xmlns:a16="http://schemas.microsoft.com/office/drawing/2014/main" id="{23F6F71D-4F1D-A968-6E5F-87F35BF9E5BE}"/>
                </a:ext>
              </a:extLst>
            </p:cNvPr>
            <p:cNvPicPr>
              <a:picLocks noChangeAspect="1"/>
            </p:cNvPicPr>
            <p:nvPr/>
          </p:nvPicPr>
          <p:blipFill>
            <a:blip r:embed="rId3">
              <a:extLst>
                <a:ext uri="{28A0092B-C50C-407E-A947-70E740481C1C}">
                  <a14:useLocalDpi xmlns:a14="http://schemas.microsoft.com/office/drawing/2010/main" val="0"/>
                </a:ext>
              </a:extLst>
            </a:blip>
            <a:srcRect b="17926"/>
            <a:stretch/>
          </p:blipFill>
          <p:spPr>
            <a:xfrm>
              <a:off x="9557898" y="3543300"/>
              <a:ext cx="7321926" cy="6019801"/>
            </a:xfrm>
            <a:prstGeom prst="rect">
              <a:avLst/>
            </a:prstGeom>
            <a:ln>
              <a:solidFill>
                <a:srgbClr val="3C5162"/>
              </a:solidFill>
            </a:ln>
          </p:spPr>
        </p:pic>
      </p:grpSp>
      <p:sp>
        <p:nvSpPr>
          <p:cNvPr id="13" name="TextBox 12">
            <a:extLst>
              <a:ext uri="{FF2B5EF4-FFF2-40B4-BE49-F238E27FC236}">
                <a16:creationId xmlns:a16="http://schemas.microsoft.com/office/drawing/2014/main" id="{0C1AAC63-D365-B9F7-FAC9-35C6AE8AED35}"/>
              </a:ext>
            </a:extLst>
          </p:cNvPr>
          <p:cNvSpPr txBox="1"/>
          <p:nvPr/>
        </p:nvSpPr>
        <p:spPr>
          <a:xfrm>
            <a:off x="4038600" y="2658951"/>
            <a:ext cx="10210800" cy="461665"/>
          </a:xfrm>
          <a:prstGeom prst="rect">
            <a:avLst/>
          </a:prstGeom>
          <a:noFill/>
        </p:spPr>
        <p:txBody>
          <a:bodyPr wrap="square">
            <a:spAutoFit/>
          </a:bodyPr>
          <a:lstStyle/>
          <a:p>
            <a:pPr algn="ctr"/>
            <a:r>
              <a:rPr lang="en-US" sz="2400" dirty="0">
                <a:latin typeface="Garet Bold" panose="020B0604020202020204" charset="0"/>
                <a:ea typeface="Garet"/>
                <a:cs typeface="Garet"/>
                <a:sym typeface="Garet"/>
              </a:rPr>
              <a:t>Distribution of Five Salmon Species in BC: 2010 vs. 2024</a:t>
            </a:r>
          </a:p>
        </p:txBody>
      </p:sp>
      <p:sp>
        <p:nvSpPr>
          <p:cNvPr id="16" name="TextBox 15">
            <a:extLst>
              <a:ext uri="{FF2B5EF4-FFF2-40B4-BE49-F238E27FC236}">
                <a16:creationId xmlns:a16="http://schemas.microsoft.com/office/drawing/2014/main" id="{887271FF-BA54-2230-3C23-A036F11376AB}"/>
              </a:ext>
            </a:extLst>
          </p:cNvPr>
          <p:cNvSpPr txBox="1"/>
          <p:nvPr/>
        </p:nvSpPr>
        <p:spPr>
          <a:xfrm>
            <a:off x="1389888" y="9041368"/>
            <a:ext cx="4114800" cy="369332"/>
          </a:xfrm>
          <a:prstGeom prst="rect">
            <a:avLst/>
          </a:prstGeom>
          <a:noFill/>
        </p:spPr>
        <p:txBody>
          <a:bodyPr wrap="square">
            <a:spAutoFit/>
          </a:bodyPr>
          <a:lstStyle/>
          <a:p>
            <a:r>
              <a:rPr lang="en-CA" b="1" i="0">
                <a:solidFill>
                  <a:srgbClr val="3C5162"/>
                </a:solidFill>
                <a:effectLst/>
                <a:latin typeface="Garet" panose="020B0604020202020204" charset="0"/>
              </a:rPr>
              <a:t>2010 Observations (n = 2,730)</a:t>
            </a:r>
            <a:endParaRPr lang="en-CA" dirty="0">
              <a:latin typeface="Garet" panose="020B0604020202020204" charset="0"/>
            </a:endParaRPr>
          </a:p>
        </p:txBody>
      </p:sp>
      <p:sp>
        <p:nvSpPr>
          <p:cNvPr id="18" name="TextBox 17">
            <a:extLst>
              <a:ext uri="{FF2B5EF4-FFF2-40B4-BE49-F238E27FC236}">
                <a16:creationId xmlns:a16="http://schemas.microsoft.com/office/drawing/2014/main" id="{F25B9EB9-E941-3BE2-AED0-D558EEB9A243}"/>
              </a:ext>
            </a:extLst>
          </p:cNvPr>
          <p:cNvSpPr txBox="1"/>
          <p:nvPr/>
        </p:nvSpPr>
        <p:spPr>
          <a:xfrm>
            <a:off x="9576186" y="9041368"/>
            <a:ext cx="4114800" cy="369332"/>
          </a:xfrm>
          <a:prstGeom prst="rect">
            <a:avLst/>
          </a:prstGeom>
          <a:noFill/>
        </p:spPr>
        <p:txBody>
          <a:bodyPr wrap="square">
            <a:spAutoFit/>
          </a:bodyPr>
          <a:lstStyle/>
          <a:p>
            <a:pPr rtl="0"/>
            <a:r>
              <a:rPr lang="en-CA" b="1" i="0" cap="all" dirty="0">
                <a:solidFill>
                  <a:srgbClr val="3C5162"/>
                </a:solidFill>
                <a:effectLst/>
                <a:latin typeface="Garet" panose="020B0604020202020204" charset="0"/>
              </a:rPr>
              <a:t>2024 Observations (n = 703)</a:t>
            </a:r>
            <a:endParaRPr lang="en-CA" cap="all" dirty="0">
              <a:effectLst/>
              <a:latin typeface="Garet" panose="020B060402020202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1079</TotalTime>
  <Words>2230</Words>
  <Application>Microsoft Office PowerPoint</Application>
  <PresentationFormat>Custom</PresentationFormat>
  <Paragraphs>367</Paragraphs>
  <Slides>38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Garet Bold</vt:lpstr>
      <vt:lpstr>Arial</vt:lpstr>
      <vt:lpstr>Garet</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Minimalist Modern Protect Environment Presentation</dc:title>
  <cp:lastModifiedBy>johnk4@student.ubc.ca</cp:lastModifiedBy>
  <cp:revision>22</cp:revision>
  <dcterms:created xsi:type="dcterms:W3CDTF">2006-08-16T00:00:00Z</dcterms:created>
  <dcterms:modified xsi:type="dcterms:W3CDTF">2025-04-22T20:25:45Z</dcterms:modified>
  <dc:identifier>DAGkcp1-lv4</dc:identifier>
</cp:coreProperties>
</file>